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2" r:id="rId2"/>
    <p:sldId id="308" r:id="rId3"/>
    <p:sldId id="299" r:id="rId4"/>
    <p:sldId id="306" r:id="rId5"/>
    <p:sldId id="269" r:id="rId6"/>
    <p:sldId id="272" r:id="rId7"/>
    <p:sldId id="270" r:id="rId8"/>
    <p:sldId id="271" r:id="rId9"/>
    <p:sldId id="273" r:id="rId10"/>
    <p:sldId id="274" r:id="rId11"/>
    <p:sldId id="285" r:id="rId12"/>
    <p:sldId id="284" r:id="rId13"/>
    <p:sldId id="286" r:id="rId14"/>
    <p:sldId id="287" r:id="rId15"/>
    <p:sldId id="288" r:id="rId16"/>
    <p:sldId id="275" r:id="rId17"/>
    <p:sldId id="276" r:id="rId18"/>
    <p:sldId id="277" r:id="rId19"/>
    <p:sldId id="278" r:id="rId20"/>
    <p:sldId id="292" r:id="rId21"/>
    <p:sldId id="303" r:id="rId22"/>
    <p:sldId id="289" r:id="rId23"/>
    <p:sldId id="290" r:id="rId24"/>
    <p:sldId id="293" r:id="rId25"/>
    <p:sldId id="294" r:id="rId26"/>
    <p:sldId id="295" r:id="rId27"/>
    <p:sldId id="298" r:id="rId28"/>
    <p:sldId id="297" r:id="rId29"/>
    <p:sldId id="307" r:id="rId30"/>
    <p:sldId id="301" r:id="rId31"/>
    <p:sldId id="304" r:id="rId32"/>
    <p:sldId id="281" r:id="rId33"/>
  </p:sldIdLst>
  <p:sldSz cx="9144000" cy="6858000" type="screen4x3"/>
  <p:notesSz cx="6858000" cy="9144000"/>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6" autoAdjust="0"/>
    <p:restoredTop sz="86406" autoAdjust="0"/>
  </p:normalViewPr>
  <p:slideViewPr>
    <p:cSldViewPr snapToGrid="0" snapToObjects="1">
      <p:cViewPr varScale="1">
        <p:scale>
          <a:sx n="64" d="100"/>
          <a:sy n="64" d="100"/>
        </p:scale>
        <p:origin x="15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C60C19-7070-4934-AB09-1E3B8DC1DC58}" type="datetimeFigureOut">
              <a:rPr lang="en-US" smtClean="0"/>
              <a:t>1/31/2017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2AAAC-D1EC-4EF6-BDA5-91A0E7382174}" type="slidenum">
              <a:rPr lang="en-US" smtClean="0"/>
              <a:t>‹#›</a:t>
            </a:fld>
            <a:endParaRPr lang="en-US"/>
          </a:p>
        </p:txBody>
      </p:sp>
    </p:spTree>
    <p:extLst>
      <p:ext uri="{BB962C8B-B14F-4D97-AF65-F5344CB8AC3E}">
        <p14:creationId xmlns:p14="http://schemas.microsoft.com/office/powerpoint/2010/main" val="3458094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32AAAC-D1EC-4EF6-BDA5-91A0E7382174}" type="slidenum">
              <a:rPr lang="en-US" smtClean="0"/>
              <a:t>1</a:t>
            </a:fld>
            <a:endParaRPr lang="en-US"/>
          </a:p>
        </p:txBody>
      </p:sp>
    </p:spTree>
    <p:extLst>
      <p:ext uri="{BB962C8B-B14F-4D97-AF65-F5344CB8AC3E}">
        <p14:creationId xmlns:p14="http://schemas.microsoft.com/office/powerpoint/2010/main" val="273087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E7F023-6300-0144-A30F-4B29337FCB21}"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2362904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E7F023-6300-0144-A30F-4B29337FCB21}"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4205209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E7F023-6300-0144-A30F-4B29337FCB21}"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2886413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E7F023-6300-0144-A30F-4B29337FCB21}"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1542704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E7F023-6300-0144-A30F-4B29337FCB21}"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3854141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E7F023-6300-0144-A30F-4B29337FCB21}" type="datetimeFigureOut">
              <a:rPr lang="en-US" smtClean="0"/>
              <a:t>1/31/2017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788455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E7F023-6300-0144-A30F-4B29337FCB21}" type="datetimeFigureOut">
              <a:rPr lang="en-US" smtClean="0"/>
              <a:t>1/31/2017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128126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E7F023-6300-0144-A30F-4B29337FCB21}" type="datetimeFigureOut">
              <a:rPr lang="en-US" smtClean="0"/>
              <a:t>1/31/2017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413888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E7F023-6300-0144-A30F-4B29337FCB21}" type="datetimeFigureOut">
              <a:rPr lang="en-US" smtClean="0"/>
              <a:t>1/31/2017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1173484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E7F023-6300-0144-A30F-4B29337FCB21}" type="datetimeFigureOut">
              <a:rPr lang="en-US" smtClean="0"/>
              <a:t>1/31/2017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412336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E7F023-6300-0144-A30F-4B29337FCB21}" type="datetimeFigureOut">
              <a:rPr lang="en-US" smtClean="0"/>
              <a:t>1/31/2017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3677322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E7F023-6300-0144-A30F-4B29337FCB21}" type="datetimeFigureOut">
              <a:rPr lang="en-US" smtClean="0"/>
              <a:t>1/31/2017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13B2E5-2A65-5540-BF99-4BCA97AD9B2B}" type="slidenum">
              <a:rPr lang="en-US" smtClean="0"/>
              <a:t>‹#›</a:t>
            </a:fld>
            <a:endParaRPr lang="en-US"/>
          </a:p>
        </p:txBody>
      </p:sp>
    </p:spTree>
    <p:extLst>
      <p:ext uri="{BB962C8B-B14F-4D97-AF65-F5344CB8AC3E}">
        <p14:creationId xmlns:p14="http://schemas.microsoft.com/office/powerpoint/2010/main" val="403995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E7F023-6300-0144-A30F-4B29337FCB21}" type="datetimeFigureOut">
              <a:rPr lang="en-US" smtClean="0"/>
              <a:t>1/31/2017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3B2E5-2A65-5540-BF99-4BCA97AD9B2B}" type="slidenum">
              <a:rPr lang="en-US" smtClean="0"/>
              <a:t>‹#›</a:t>
            </a:fld>
            <a:endParaRPr lang="en-US"/>
          </a:p>
        </p:txBody>
      </p:sp>
    </p:spTree>
    <p:extLst>
      <p:ext uri="{BB962C8B-B14F-4D97-AF65-F5344CB8AC3E}">
        <p14:creationId xmlns:p14="http://schemas.microsoft.com/office/powerpoint/2010/main" val="3953839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9.xml"/><Relationship Id="rId7"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15.png"/><Relationship Id="rId4" Type="http://schemas.openxmlformats.org/officeDocument/2006/relationships/tags" Target="../tags/tag10.xml"/><Relationship Id="rId9" Type="http://schemas.openxmlformats.org/officeDocument/2006/relationships/image" Target="../media/image18.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14.xml"/><Relationship Id="rId7"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vmlDrawing" Target="../drawings/vmlDrawing4.v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image" Target="../media/image16.png"/><Relationship Id="rId4" Type="http://schemas.openxmlformats.org/officeDocument/2006/relationships/tags" Target="../tags/tag15.xml"/><Relationship Id="rId9" Type="http://schemas.openxmlformats.org/officeDocument/2006/relationships/image" Target="../media/image19.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19.xml"/><Relationship Id="rId7"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tags" Target="../tags/tag22.xml"/><Relationship Id="rId5" Type="http://schemas.openxmlformats.org/officeDocument/2006/relationships/tags" Target="../tags/tag21.xml"/><Relationship Id="rId10" Type="http://schemas.openxmlformats.org/officeDocument/2006/relationships/image" Target="../media/image17.png"/><Relationship Id="rId4" Type="http://schemas.openxmlformats.org/officeDocument/2006/relationships/tags" Target="../tags/tag20.xml"/><Relationship Id="rId9" Type="http://schemas.openxmlformats.org/officeDocument/2006/relationships/image" Target="../media/image20.emf"/></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2.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24.xml"/><Relationship Id="rId7" Type="http://schemas.openxmlformats.org/officeDocument/2006/relationships/oleObject" Target="../embeddings/oleObject6.bin"/><Relationship Id="rId2" Type="http://schemas.openxmlformats.org/officeDocument/2006/relationships/tags" Target="../tags/tag23.xml"/><Relationship Id="rId1" Type="http://schemas.openxmlformats.org/officeDocument/2006/relationships/vmlDrawing" Target="../drawings/vmlDrawing6.vml"/><Relationship Id="rId6" Type="http://schemas.openxmlformats.org/officeDocument/2006/relationships/slideLayout" Target="../slideLayouts/slideLayout12.xml"/><Relationship Id="rId5" Type="http://schemas.openxmlformats.org/officeDocument/2006/relationships/tags" Target="../tags/tag26.xml"/><Relationship Id="rId4" Type="http://schemas.openxmlformats.org/officeDocument/2006/relationships/tags" Target="../tags/tag25.xml"/></Relationships>
</file>

<file path=ppt/slides/_rels/slide25.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28.xml"/><Relationship Id="rId7" Type="http://schemas.openxmlformats.org/officeDocument/2006/relationships/oleObject" Target="../embeddings/oleObject7.bin"/><Relationship Id="rId2" Type="http://schemas.openxmlformats.org/officeDocument/2006/relationships/tags" Target="../tags/tag27.xml"/><Relationship Id="rId1" Type="http://schemas.openxmlformats.org/officeDocument/2006/relationships/vmlDrawing" Target="../drawings/vmlDrawing7.vml"/><Relationship Id="rId6" Type="http://schemas.openxmlformats.org/officeDocument/2006/relationships/slideLayout" Target="../slideLayouts/slideLayout12.xml"/><Relationship Id="rId5" Type="http://schemas.openxmlformats.org/officeDocument/2006/relationships/tags" Target="../tags/tag30.xml"/><Relationship Id="rId4" Type="http://schemas.openxmlformats.org/officeDocument/2006/relationships/tags" Target="../tags/tag29.xml"/></Relationships>
</file>

<file path=ppt/slides/_rels/slide2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tags" Target="../tags/tag32.xml"/><Relationship Id="rId7" Type="http://schemas.openxmlformats.org/officeDocument/2006/relationships/oleObject" Target="../embeddings/oleObject8.bin"/><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slideLayout" Target="../slideLayouts/slideLayout12.xml"/><Relationship Id="rId5" Type="http://schemas.openxmlformats.org/officeDocument/2006/relationships/tags" Target="../tags/tag34.xml"/><Relationship Id="rId4" Type="http://schemas.openxmlformats.org/officeDocument/2006/relationships/tags" Target="../tags/tag33.xml"/></Relationships>
</file>

<file path=ppt/slides/_rels/slide27.xml.rels><?xml version="1.0" encoding="UTF-8" standalone="yes"?>
<Relationships xmlns="http://schemas.openxmlformats.org/package/2006/relationships"><Relationship Id="rId3" Type="http://schemas.openxmlformats.org/officeDocument/2006/relationships/hyperlink" Target="http://youtu.be/wAHEejRUQdw" TargetMode="External"/><Relationship Id="rId2" Type="http://schemas.openxmlformats.org/officeDocument/2006/relationships/hyperlink" Target="https://youtu.be/BhJf9MHHmc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youtu.be/wAHEejRUQdw" TargetMode="External"/><Relationship Id="rId2" Type="http://schemas.openxmlformats.org/officeDocument/2006/relationships/hyperlink" Target="https://youtu.be/BhJf9MHHmc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6.xml"/><Relationship Id="rId7" Type="http://schemas.openxmlformats.org/officeDocument/2006/relationships/image" Target="../media/image30.emf"/><Relationship Id="rId2" Type="http://schemas.openxmlformats.org/officeDocument/2006/relationships/tags" Target="../tags/tag3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image" Target="../media/image31.png"/><Relationship Id="rId4"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hyperlink" Target="http://youtu.be/rqPMp0U0HOA"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emf"/><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12.xml"/><Relationship Id="rId4" Type="http://schemas.openxmlformats.org/officeDocument/2006/relationships/tags" Target="../tags/tag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7972" y="1376040"/>
            <a:ext cx="7508945" cy="3139321"/>
          </a:xfrm>
          <a:prstGeom prst="rect">
            <a:avLst/>
          </a:prstGeom>
          <a:noFill/>
        </p:spPr>
        <p:txBody>
          <a:bodyPr wrap="square" rtlCol="0">
            <a:spAutoFit/>
          </a:bodyPr>
          <a:lstStyle/>
          <a:p>
            <a:r>
              <a:rPr lang="en-US" dirty="0" smtClean="0">
                <a:latin typeface="Arial Rounded MT Bold" panose="020F0704030504030204" pitchFamily="34" charset="0"/>
              </a:rPr>
              <a:t>BB2920: Genetics</a:t>
            </a:r>
          </a:p>
          <a:p>
            <a:r>
              <a:rPr lang="en-US" dirty="0" smtClean="0">
                <a:latin typeface="Arial Rounded MT Bold" panose="020F0704030504030204" pitchFamily="34" charset="0"/>
              </a:rPr>
              <a:t>Prof. Farny</a:t>
            </a:r>
          </a:p>
          <a:p>
            <a:endParaRPr lang="en-US" dirty="0">
              <a:latin typeface="Arial Rounded MT Bold" panose="020F0704030504030204" pitchFamily="34" charset="0"/>
            </a:endParaRPr>
          </a:p>
          <a:p>
            <a:r>
              <a:rPr lang="en-US" dirty="0" smtClean="0">
                <a:latin typeface="Arial Rounded MT Bold" panose="020F0704030504030204" pitchFamily="34" charset="0"/>
              </a:rPr>
              <a:t>Lecture 8</a:t>
            </a:r>
          </a:p>
          <a:p>
            <a:r>
              <a:rPr lang="en-US" dirty="0" smtClean="0">
                <a:latin typeface="Arial Rounded MT Bold" panose="020F0704030504030204" pitchFamily="34" charset="0"/>
              </a:rPr>
              <a:t>1/31/17</a:t>
            </a:r>
          </a:p>
          <a:p>
            <a:endParaRPr lang="en-US" dirty="0" smtClean="0">
              <a:latin typeface="Arial Rounded MT Bold" panose="020F0704030504030204" pitchFamily="34" charset="0"/>
            </a:endParaRPr>
          </a:p>
          <a:p>
            <a:endParaRPr lang="en-US" dirty="0">
              <a:latin typeface="Arial Rounded MT Bold" panose="020F0704030504030204" pitchFamily="34" charset="0"/>
            </a:endParaRPr>
          </a:p>
          <a:p>
            <a:r>
              <a:rPr lang="en-US" dirty="0" smtClean="0">
                <a:latin typeface="Arial Rounded MT Bold" panose="020F0704030504030204" pitchFamily="34" charset="0"/>
              </a:rPr>
              <a:t>Conference tomorrow – get a head start on PS3!</a:t>
            </a:r>
          </a:p>
          <a:p>
            <a:endParaRPr lang="en-US" dirty="0">
              <a:latin typeface="Arial Rounded MT Bold" panose="020F0704030504030204" pitchFamily="34" charset="0"/>
            </a:endParaRPr>
          </a:p>
          <a:p>
            <a:r>
              <a:rPr lang="en-US" dirty="0" smtClean="0">
                <a:latin typeface="Arial Rounded MT Bold" panose="020F0704030504030204" pitchFamily="34" charset="0"/>
              </a:rPr>
              <a:t>Office Hours this week: Friday 10-11, GH203C</a:t>
            </a:r>
          </a:p>
          <a:p>
            <a:r>
              <a:rPr lang="en-US" dirty="0" smtClean="0">
                <a:latin typeface="Arial Rounded MT Bold" panose="020F0704030504030204" pitchFamily="34" charset="0"/>
              </a:rPr>
              <a:t>PLA help hours: Thursday 7-9 SL lounge (PS3 due Friday 3pm) </a:t>
            </a:r>
            <a:endParaRPr lang="en-US" dirty="0">
              <a:latin typeface="Arial Rounded MT Bold" panose="020F0704030504030204" pitchFamily="34" charset="0"/>
            </a:endParaRPr>
          </a:p>
        </p:txBody>
      </p:sp>
    </p:spTree>
    <p:extLst>
      <p:ext uri="{BB962C8B-B14F-4D97-AF65-F5344CB8AC3E}">
        <p14:creationId xmlns:p14="http://schemas.microsoft.com/office/powerpoint/2010/main" val="194022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2132" y="457466"/>
            <a:ext cx="7912267" cy="523220"/>
          </a:xfrm>
          <a:prstGeom prst="rect">
            <a:avLst/>
          </a:prstGeom>
          <a:noFill/>
        </p:spPr>
        <p:txBody>
          <a:bodyPr wrap="none" rtlCol="0">
            <a:spAutoFit/>
          </a:bodyPr>
          <a:lstStyle/>
          <a:p>
            <a:r>
              <a:rPr lang="en-US" sz="2800" dirty="0" smtClean="0"/>
              <a:t>Mitosis concludes and two daughter cells are formed</a:t>
            </a:r>
            <a:endParaRPr lang="en-US" sz="2800" dirty="0"/>
          </a:p>
        </p:txBody>
      </p:sp>
      <p:sp>
        <p:nvSpPr>
          <p:cNvPr id="3" name="TextBox 2"/>
          <p:cNvSpPr txBox="1"/>
          <p:nvPr/>
        </p:nvSpPr>
        <p:spPr>
          <a:xfrm>
            <a:off x="627323" y="1591148"/>
            <a:ext cx="3182518" cy="2031325"/>
          </a:xfrm>
          <a:prstGeom prst="rect">
            <a:avLst/>
          </a:prstGeom>
          <a:noFill/>
        </p:spPr>
        <p:txBody>
          <a:bodyPr wrap="square" rtlCol="0">
            <a:spAutoFit/>
          </a:bodyPr>
          <a:lstStyle/>
          <a:p>
            <a:r>
              <a:rPr lang="en-US" b="1" u="sng" dirty="0" err="1" smtClean="0"/>
              <a:t>Telophase</a:t>
            </a:r>
            <a:endParaRPr lang="en-US" b="1" u="sng" dirty="0" smtClean="0"/>
          </a:p>
          <a:p>
            <a:pPr marL="285750" indent="-285750">
              <a:buFontTx/>
              <a:buChar char="-"/>
            </a:pPr>
            <a:r>
              <a:rPr lang="en-US" dirty="0" smtClean="0"/>
              <a:t>chromosomes begin to </a:t>
            </a:r>
            <a:r>
              <a:rPr lang="en-US" dirty="0" err="1" smtClean="0"/>
              <a:t>decondense</a:t>
            </a:r>
            <a:endParaRPr lang="en-US" dirty="0" smtClean="0"/>
          </a:p>
          <a:p>
            <a:pPr marL="285750" indent="-285750">
              <a:buFontTx/>
              <a:buChar char="-"/>
            </a:pPr>
            <a:r>
              <a:rPr lang="en-US" dirty="0" smtClean="0"/>
              <a:t>new nucleus forms around each set of chromosomes</a:t>
            </a:r>
          </a:p>
          <a:p>
            <a:pPr marL="285750" indent="-285750">
              <a:buFontTx/>
              <a:buChar char="-"/>
            </a:pPr>
            <a:r>
              <a:rPr lang="en-US" dirty="0" smtClean="0"/>
              <a:t>Mitosis ends, cytoplasm is still attached</a:t>
            </a:r>
            <a:endParaRPr lang="en-US" dirty="0"/>
          </a:p>
        </p:txBody>
      </p:sp>
      <p:sp>
        <p:nvSpPr>
          <p:cNvPr id="4" name="TextBox 3"/>
          <p:cNvSpPr txBox="1"/>
          <p:nvPr/>
        </p:nvSpPr>
        <p:spPr>
          <a:xfrm>
            <a:off x="581422" y="3916671"/>
            <a:ext cx="3932245" cy="2308324"/>
          </a:xfrm>
          <a:prstGeom prst="rect">
            <a:avLst/>
          </a:prstGeom>
          <a:noFill/>
        </p:spPr>
        <p:txBody>
          <a:bodyPr wrap="square" rtlCol="0">
            <a:spAutoFit/>
          </a:bodyPr>
          <a:lstStyle/>
          <a:p>
            <a:r>
              <a:rPr lang="en-US" b="1" u="sng" dirty="0" smtClean="0"/>
              <a:t>Cytokinesis</a:t>
            </a:r>
          </a:p>
          <a:p>
            <a:pPr marL="285750" indent="-285750">
              <a:buFontTx/>
              <a:buChar char="-"/>
            </a:pPr>
            <a:r>
              <a:rPr lang="en-US" dirty="0" smtClean="0"/>
              <a:t>the cytoplasm is divided in half by the squeezing of a protein structure called the </a:t>
            </a:r>
            <a:r>
              <a:rPr lang="en-US" b="1" u="sng" dirty="0" smtClean="0"/>
              <a:t>contractile ring</a:t>
            </a:r>
          </a:p>
          <a:p>
            <a:pPr marL="285750" indent="-285750">
              <a:buFontTx/>
              <a:buChar char="-"/>
            </a:pPr>
            <a:r>
              <a:rPr lang="en-US" dirty="0" smtClean="0"/>
              <a:t>chromosomes are completely </a:t>
            </a:r>
            <a:r>
              <a:rPr lang="en-US" dirty="0" err="1" smtClean="0"/>
              <a:t>decondensed</a:t>
            </a:r>
            <a:r>
              <a:rPr lang="en-US" dirty="0" smtClean="0"/>
              <a:t> into their interphase state</a:t>
            </a:r>
          </a:p>
          <a:p>
            <a:pPr marL="285750" indent="-285750">
              <a:buFontTx/>
              <a:buChar char="-"/>
            </a:pPr>
            <a:r>
              <a:rPr lang="en-US" dirty="0" smtClean="0"/>
              <a:t>nuclei completely formed</a:t>
            </a:r>
            <a:endParaRPr lang="en-US" dirty="0"/>
          </a:p>
        </p:txBody>
      </p:sp>
      <p:pic>
        <p:nvPicPr>
          <p:cNvPr id="5" name="Picture 4" descr="Screen Shot 2013-01-23 at 4.14.14 PM.png"/>
          <p:cNvPicPr>
            <a:picLocks noChangeAspect="1"/>
          </p:cNvPicPr>
          <p:nvPr/>
        </p:nvPicPr>
        <p:blipFill rotWithShape="1">
          <a:blip r:embed="rId2">
            <a:extLst>
              <a:ext uri="{28A0092B-C50C-407E-A947-70E740481C1C}">
                <a14:useLocalDpi xmlns:a14="http://schemas.microsoft.com/office/drawing/2010/main" val="0"/>
              </a:ext>
            </a:extLst>
          </a:blip>
          <a:srcRect r="21423"/>
          <a:stretch/>
        </p:blipFill>
        <p:spPr>
          <a:xfrm>
            <a:off x="3983882" y="1224271"/>
            <a:ext cx="4400828" cy="2692400"/>
          </a:xfrm>
          <a:prstGeom prst="rect">
            <a:avLst/>
          </a:prstGeom>
        </p:spPr>
      </p:pic>
      <p:sp>
        <p:nvSpPr>
          <p:cNvPr id="6" name="Rectangle 5"/>
          <p:cNvSpPr/>
          <p:nvPr/>
        </p:nvSpPr>
        <p:spPr>
          <a:xfrm>
            <a:off x="7529752" y="1194872"/>
            <a:ext cx="1224045" cy="22643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3-01-23 at 4.14.23 PM.png"/>
          <p:cNvPicPr>
            <a:picLocks noChangeAspect="1"/>
          </p:cNvPicPr>
          <p:nvPr/>
        </p:nvPicPr>
        <p:blipFill rotWithShape="1">
          <a:blip r:embed="rId3">
            <a:extLst>
              <a:ext uri="{28A0092B-C50C-407E-A947-70E740481C1C}">
                <a14:useLocalDpi xmlns:a14="http://schemas.microsoft.com/office/drawing/2010/main" val="0"/>
              </a:ext>
            </a:extLst>
          </a:blip>
          <a:srcRect r="5657"/>
          <a:stretch/>
        </p:blipFill>
        <p:spPr>
          <a:xfrm>
            <a:off x="4507930" y="4207361"/>
            <a:ext cx="4636070" cy="2417321"/>
          </a:xfrm>
          <a:prstGeom prst="rect">
            <a:avLst/>
          </a:prstGeom>
        </p:spPr>
      </p:pic>
      <p:sp>
        <p:nvSpPr>
          <p:cNvPr id="8" name="Rectangle 7"/>
          <p:cNvSpPr/>
          <p:nvPr/>
        </p:nvSpPr>
        <p:spPr>
          <a:xfrm>
            <a:off x="7636857" y="4100265"/>
            <a:ext cx="1507143" cy="16838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2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715679" y="2102177"/>
            <a:ext cx="6127422" cy="2865749"/>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Break-out!</a:t>
            </a:r>
          </a:p>
          <a:p>
            <a:pPr algn="ctr"/>
            <a:r>
              <a:rPr lang="en-US" sz="4000" dirty="0" smtClean="0"/>
              <a:t>(part 1)</a:t>
            </a:r>
            <a:endParaRPr lang="en-US" sz="4000" dirty="0"/>
          </a:p>
        </p:txBody>
      </p:sp>
    </p:spTree>
    <p:extLst>
      <p:ext uri="{BB962C8B-B14F-4D97-AF65-F5344CB8AC3E}">
        <p14:creationId xmlns:p14="http://schemas.microsoft.com/office/powerpoint/2010/main" val="1027014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972" y="2872819"/>
            <a:ext cx="184785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021" y="2872819"/>
            <a:ext cx="183832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7662" y="2844244"/>
            <a:ext cx="18192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53505" y="877952"/>
            <a:ext cx="8229600" cy="1143000"/>
          </a:xfrm>
        </p:spPr>
        <p:txBody>
          <a:bodyPr>
            <a:noAutofit/>
          </a:bodyPr>
          <a:lstStyle/>
          <a:p>
            <a:pPr algn="l"/>
            <a:r>
              <a:rPr lang="en-US" sz="3200" dirty="0" smtClean="0"/>
              <a:t>Below are fluorescence microscopy images of dividing breast cancer cells.</a:t>
            </a:r>
            <a:br>
              <a:rPr lang="en-US" sz="3200" dirty="0" smtClean="0"/>
            </a:br>
            <a:r>
              <a:rPr lang="en-US" sz="3200" dirty="0" smtClean="0"/>
              <a:t>What phase of mitosis is each cell in?</a:t>
            </a:r>
            <a:br>
              <a:rPr lang="en-US" sz="3200" dirty="0" smtClean="0"/>
            </a:br>
            <a:r>
              <a:rPr lang="en-US" sz="3200" dirty="0" smtClean="0"/>
              <a:t>(Be prepared to defend your choices! What features of the image support your conclusion?)</a:t>
            </a:r>
            <a:endParaRPr lang="en-US" sz="3200" dirty="0"/>
          </a:p>
        </p:txBody>
      </p:sp>
      <p:sp>
        <p:nvSpPr>
          <p:cNvPr id="3" name="TextBox 2"/>
          <p:cNvSpPr txBox="1"/>
          <p:nvPr/>
        </p:nvSpPr>
        <p:spPr>
          <a:xfrm>
            <a:off x="857839" y="4892511"/>
            <a:ext cx="7381188" cy="923330"/>
          </a:xfrm>
          <a:prstGeom prst="rect">
            <a:avLst/>
          </a:prstGeom>
          <a:noFill/>
        </p:spPr>
        <p:txBody>
          <a:bodyPr wrap="square" rtlCol="0">
            <a:spAutoFit/>
          </a:bodyPr>
          <a:lstStyle/>
          <a:p>
            <a:r>
              <a:rPr lang="en-US" dirty="0" smtClean="0"/>
              <a:t>Blue = chromosomes</a:t>
            </a:r>
          </a:p>
          <a:p>
            <a:r>
              <a:rPr lang="en-US" dirty="0" smtClean="0"/>
              <a:t>Red = actin cytoskeleton</a:t>
            </a:r>
          </a:p>
          <a:p>
            <a:r>
              <a:rPr lang="en-US" dirty="0" smtClean="0"/>
              <a:t>Green = microtubules</a:t>
            </a:r>
            <a:endParaRPr lang="en-US" dirty="0"/>
          </a:p>
        </p:txBody>
      </p:sp>
    </p:spTree>
    <p:extLst>
      <p:ext uri="{BB962C8B-B14F-4D97-AF65-F5344CB8AC3E}">
        <p14:creationId xmlns:p14="http://schemas.microsoft.com/office/powerpoint/2010/main" val="41397421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287518" y="378332"/>
            <a:ext cx="8229600" cy="1143000"/>
          </a:xfrm>
        </p:spPr>
        <p:txBody>
          <a:bodyPr>
            <a:normAutofit fontScale="90000"/>
          </a:bodyPr>
          <a:lstStyle/>
          <a:p>
            <a:r>
              <a:rPr lang="en-US" dirty="0"/>
              <a:t>What phase of mitosis </a:t>
            </a:r>
            <a:r>
              <a:rPr lang="en-US" dirty="0" smtClean="0"/>
              <a:t>this cell </a:t>
            </a:r>
            <a:r>
              <a:rPr lang="en-US" dirty="0"/>
              <a:t>in?</a:t>
            </a:r>
            <a:br>
              <a:rPr lang="en-US" dirty="0"/>
            </a:br>
            <a:endParaRPr lang="en-US" dirty="0"/>
          </a:p>
        </p:txBody>
      </p:sp>
      <p:sp>
        <p:nvSpPr>
          <p:cNvPr id="3" name="TPAnswers"/>
          <p:cNvSpPr>
            <a:spLocks noGrp="1"/>
          </p:cNvSpPr>
          <p:nvPr>
            <p:ph type="body" idx="1"/>
            <p:custDataLst>
              <p:tags r:id="rId3"/>
            </p:custDataLst>
          </p:nvPr>
        </p:nvSpPr>
        <p:spPr>
          <a:xfrm>
            <a:off x="457200" y="1600200"/>
            <a:ext cx="4114800" cy="4525963"/>
          </a:xfrm>
        </p:spPr>
        <p:txBody>
          <a:bodyPr/>
          <a:lstStyle/>
          <a:p>
            <a:pPr marL="514350" indent="-514350">
              <a:buFont typeface="Arial"/>
              <a:buAutoNum type="alphaUcPeriod"/>
            </a:pPr>
            <a:r>
              <a:rPr lang="en-US" dirty="0" smtClean="0"/>
              <a:t>Interphase</a:t>
            </a:r>
          </a:p>
          <a:p>
            <a:pPr marL="514350" indent="-514350">
              <a:buFont typeface="Arial"/>
              <a:buAutoNum type="alphaUcPeriod"/>
            </a:pPr>
            <a:r>
              <a:rPr lang="en-US" dirty="0" smtClean="0"/>
              <a:t>Prophase</a:t>
            </a:r>
          </a:p>
          <a:p>
            <a:pPr marL="514350" indent="-514350">
              <a:buFont typeface="Arial"/>
              <a:buAutoNum type="alphaUcPeriod"/>
            </a:pPr>
            <a:r>
              <a:rPr lang="en-US" dirty="0" err="1" smtClean="0"/>
              <a:t>Prometaphase</a:t>
            </a:r>
            <a:endParaRPr lang="en-US" dirty="0" smtClean="0"/>
          </a:p>
          <a:p>
            <a:pPr marL="514350" indent="-514350">
              <a:buFont typeface="Arial"/>
              <a:buAutoNum type="alphaUcPeriod"/>
            </a:pPr>
            <a:r>
              <a:rPr lang="en-US" dirty="0" smtClean="0"/>
              <a:t>Metaphase</a:t>
            </a:r>
          </a:p>
          <a:p>
            <a:pPr marL="514350" indent="-514350">
              <a:buFont typeface="Arial"/>
              <a:buAutoNum type="alphaUcPeriod"/>
            </a:pPr>
            <a:r>
              <a:rPr lang="en-US" dirty="0" smtClean="0"/>
              <a:t>Anaphase</a:t>
            </a:r>
          </a:p>
          <a:p>
            <a:pPr marL="514350" indent="-514350">
              <a:buFont typeface="Arial"/>
              <a:buAutoNum type="alphaUcPeriod"/>
            </a:pPr>
            <a:r>
              <a:rPr lang="en-US" dirty="0" err="1" smtClean="0"/>
              <a:t>Telophase</a:t>
            </a:r>
            <a:endParaRPr lang="en-US" dirty="0"/>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665612423"/>
              </p:ext>
            </p:extLst>
          </p:nvPr>
        </p:nvGraphicFramePr>
        <p:xfrm>
          <a:off x="5282544" y="1600200"/>
          <a:ext cx="3797955" cy="4272699"/>
        </p:xfrm>
        <a:graphic>
          <a:graphicData uri="http://schemas.openxmlformats.org/presentationml/2006/ole">
            <mc:AlternateContent xmlns:mc="http://schemas.openxmlformats.org/markup-compatibility/2006">
              <mc:Choice xmlns:v="urn:schemas-microsoft-com:vml" Requires="v">
                <p:oleObj spid="_x0000_s3125" name="Chart" r:id="rId8" imgW="4571952" imgH="5143584" progId="MSGraph.Chart.8">
                  <p:embed followColorScheme="full"/>
                </p:oleObj>
              </mc:Choice>
              <mc:Fallback>
                <p:oleObj name="Chart" r:id="rId8" imgW="4571952" imgH="5143584" progId="MSGraph.Chart.8">
                  <p:embed followColorScheme="full"/>
                  <p:pic>
                    <p:nvPicPr>
                      <p:cNvPr id="0" name=""/>
                      <p:cNvPicPr/>
                      <p:nvPr/>
                    </p:nvPicPr>
                    <p:blipFill>
                      <a:blip r:embed="rId9"/>
                      <a:stretch>
                        <a:fillRect/>
                      </a:stretch>
                    </p:blipFill>
                    <p:spPr>
                      <a:xfrm>
                        <a:off x="5282544" y="1600200"/>
                        <a:ext cx="3797955" cy="4272699"/>
                      </a:xfrm>
                      <a:prstGeom prst="rect">
                        <a:avLst/>
                      </a:prstGeom>
                    </p:spPr>
                  </p:pic>
                </p:oleObj>
              </mc:Fallback>
            </mc:AlternateContent>
          </a:graphicData>
        </a:graphic>
      </p:graphicFrame>
      <p:pic>
        <p:nvPicPr>
          <p:cNvPr id="5"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4830" y="2363772"/>
            <a:ext cx="184785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PCountdownTrigger"/>
          <p:cNvSpPr/>
          <p:nvPr/>
        </p:nvSpPr>
        <p:spPr>
          <a:xfrm>
            <a:off x="0" y="0"/>
            <a:ext cx="12700" cy="12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TPCountdown" hidden="1"/>
          <p:cNvGrpSpPr/>
          <p:nvPr>
            <p:custDataLst>
              <p:tags r:id="rId5"/>
            </p:custDataLst>
          </p:nvPr>
        </p:nvGrpSpPr>
        <p:grpSpPr>
          <a:xfrm>
            <a:off x="8382000" y="6096000"/>
            <a:ext cx="635000" cy="635000"/>
            <a:chOff x="8318500" y="6032500"/>
            <a:chExt cx="635000" cy="635000"/>
          </a:xfrm>
        </p:grpSpPr>
        <p:sp>
          <p:nvSpPr>
            <p:cNvPr id="7" name="CountdownShape" hidden="1"/>
            <p:cNvSpPr/>
            <p:nvPr/>
          </p:nvSpPr>
          <p:spPr>
            <a:xfrm>
              <a:off x="8318500" y="6032500"/>
              <a:ext cx="635000" cy="635000"/>
            </a:xfrm>
            <a:prstGeom prst="beve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p:spPr>
          <p:txBody>
            <a:bodyPr vert="horz" rtlCol="0" anchor="ctr" anchorCtr="1">
              <a:noAutofit/>
            </a:bodyPr>
            <a:lstStyle/>
            <a:p>
              <a:pPr algn="ctr"/>
              <a:r>
                <a:rPr lang="en-US" b="1" smtClean="0">
                  <a:latin typeface="Tahoma"/>
                </a:rPr>
                <a:t>4</a:t>
              </a:r>
              <a:endParaRPr lang="en-US" b="1">
                <a:latin typeface="Tahoma"/>
              </a:endParaRPr>
            </a:p>
          </p:txBody>
        </p:sp>
      </p:grpSp>
      <p:sp>
        <p:nvSpPr>
          <p:cNvPr id="10" name="CAI1"/>
          <p:cNvSpPr/>
          <p:nvPr>
            <p:custDataLst>
              <p:tags r:id="rId6"/>
            </p:custDataLst>
          </p:nvPr>
        </p:nvSpPr>
        <p:spPr>
          <a:xfrm rot="10800000">
            <a:off x="81280" y="4631098"/>
            <a:ext cx="469900" cy="469900"/>
          </a:xfrm>
          <a:custGeom>
            <a:avLst/>
            <a:gdLst/>
            <a:ahLst/>
            <a:cxnLst/>
            <a:rect l="0" t="0" r="0" b="0"/>
            <a:pathLst>
              <a:path w="1524001" h="1752601">
                <a:moveTo>
                  <a:pt x="1295400" y="1066800"/>
                </a:moveTo>
                <a:lnTo>
                  <a:pt x="1524000" y="533400"/>
                </a:lnTo>
                <a:lnTo>
                  <a:pt x="914400" y="0"/>
                </a:lnTo>
                <a:lnTo>
                  <a:pt x="0" y="1447800"/>
                </a:lnTo>
                <a:lnTo>
                  <a:pt x="0" y="1752600"/>
                </a:lnTo>
                <a:lnTo>
                  <a:pt x="990600" y="533400"/>
                </a:lnTo>
                <a:close/>
              </a:path>
            </a:pathLst>
          </a:custGeom>
          <a:gradFill flip="none" rotWithShape="1">
            <a:gsLst>
              <a:gs pos="0">
                <a:srgbClr val="00C800"/>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119347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6"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287518" y="378332"/>
            <a:ext cx="8229600" cy="1143000"/>
          </a:xfrm>
        </p:spPr>
        <p:txBody>
          <a:bodyPr>
            <a:normAutofit fontScale="90000"/>
          </a:bodyPr>
          <a:lstStyle/>
          <a:p>
            <a:r>
              <a:rPr lang="en-US" dirty="0"/>
              <a:t>What phase of mitosis </a:t>
            </a:r>
            <a:r>
              <a:rPr lang="en-US" dirty="0" smtClean="0"/>
              <a:t>this cell </a:t>
            </a:r>
            <a:r>
              <a:rPr lang="en-US" dirty="0"/>
              <a:t>in?</a:t>
            </a:r>
            <a:br>
              <a:rPr lang="en-US" dirty="0"/>
            </a:br>
            <a:endParaRPr lang="en-US" dirty="0"/>
          </a:p>
        </p:txBody>
      </p:sp>
      <p:sp>
        <p:nvSpPr>
          <p:cNvPr id="3" name="TPAnswers"/>
          <p:cNvSpPr>
            <a:spLocks noGrp="1"/>
          </p:cNvSpPr>
          <p:nvPr>
            <p:ph type="body" idx="1"/>
            <p:custDataLst>
              <p:tags r:id="rId3"/>
            </p:custDataLst>
          </p:nvPr>
        </p:nvSpPr>
        <p:spPr>
          <a:xfrm>
            <a:off x="457200" y="1600200"/>
            <a:ext cx="4114800" cy="4525963"/>
          </a:xfrm>
        </p:spPr>
        <p:txBody>
          <a:bodyPr/>
          <a:lstStyle/>
          <a:p>
            <a:pPr marL="514350" indent="-514350">
              <a:buFont typeface="Arial"/>
              <a:buAutoNum type="alphaUcPeriod"/>
            </a:pPr>
            <a:r>
              <a:rPr lang="en-US" dirty="0" smtClean="0"/>
              <a:t>Interphase</a:t>
            </a:r>
          </a:p>
          <a:p>
            <a:pPr marL="514350" indent="-514350">
              <a:buFont typeface="Arial"/>
              <a:buAutoNum type="alphaUcPeriod"/>
            </a:pPr>
            <a:r>
              <a:rPr lang="en-US" dirty="0" smtClean="0"/>
              <a:t>Prophase</a:t>
            </a:r>
          </a:p>
          <a:p>
            <a:pPr marL="514350" indent="-514350">
              <a:buFont typeface="Arial"/>
              <a:buAutoNum type="alphaUcPeriod"/>
            </a:pPr>
            <a:r>
              <a:rPr lang="en-US" dirty="0" err="1" smtClean="0"/>
              <a:t>Prometaphase</a:t>
            </a:r>
            <a:endParaRPr lang="en-US" dirty="0" smtClean="0"/>
          </a:p>
          <a:p>
            <a:pPr marL="514350" indent="-514350">
              <a:buFont typeface="Arial"/>
              <a:buAutoNum type="alphaUcPeriod"/>
            </a:pPr>
            <a:r>
              <a:rPr lang="en-US" dirty="0" smtClean="0"/>
              <a:t>Metaphase</a:t>
            </a:r>
          </a:p>
          <a:p>
            <a:pPr marL="514350" indent="-514350">
              <a:buFont typeface="Arial"/>
              <a:buAutoNum type="alphaUcPeriod"/>
            </a:pPr>
            <a:r>
              <a:rPr lang="en-US" dirty="0" smtClean="0"/>
              <a:t>Anaphase</a:t>
            </a:r>
          </a:p>
          <a:p>
            <a:pPr marL="514350" indent="-514350">
              <a:buFont typeface="Arial"/>
              <a:buAutoNum type="alphaUcPeriod"/>
            </a:pPr>
            <a:r>
              <a:rPr lang="en-US" dirty="0" err="1" smtClean="0"/>
              <a:t>Telophase</a:t>
            </a:r>
            <a:endParaRPr lang="en-US" dirty="0"/>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2684669637"/>
              </p:ext>
            </p:extLst>
          </p:nvPr>
        </p:nvGraphicFramePr>
        <p:xfrm>
          <a:off x="5282544" y="1600200"/>
          <a:ext cx="3797955" cy="4272699"/>
        </p:xfrm>
        <a:graphic>
          <a:graphicData uri="http://schemas.openxmlformats.org/presentationml/2006/ole">
            <mc:AlternateContent xmlns:mc="http://schemas.openxmlformats.org/markup-compatibility/2006">
              <mc:Choice xmlns:v="urn:schemas-microsoft-com:vml" Requires="v">
                <p:oleObj spid="_x0000_s4149" name="Chart" r:id="rId8" imgW="4571952" imgH="5143584" progId="MSGraph.Chart.8">
                  <p:embed followColorScheme="full"/>
                </p:oleObj>
              </mc:Choice>
              <mc:Fallback>
                <p:oleObj name="Chart" r:id="rId8" imgW="4571952" imgH="5143584" progId="MSGraph.Chart.8">
                  <p:embed followColorScheme="full"/>
                  <p:pic>
                    <p:nvPicPr>
                      <p:cNvPr id="0" name=""/>
                      <p:cNvPicPr/>
                      <p:nvPr/>
                    </p:nvPicPr>
                    <p:blipFill>
                      <a:blip r:embed="rId9"/>
                      <a:stretch>
                        <a:fillRect/>
                      </a:stretch>
                    </p:blipFill>
                    <p:spPr>
                      <a:xfrm>
                        <a:off x="5282544" y="1600200"/>
                        <a:ext cx="3797955" cy="4272699"/>
                      </a:xfrm>
                      <a:prstGeom prst="rect">
                        <a:avLst/>
                      </a:prstGeom>
                    </p:spPr>
                  </p:pic>
                </p:oleObj>
              </mc:Fallback>
            </mc:AlternateContent>
          </a:graphicData>
        </a:graphic>
      </p:graphicFrame>
      <p:pic>
        <p:nvPicPr>
          <p:cNvPr id="6"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3093" y="2363772"/>
            <a:ext cx="183832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PCountdownTrigger"/>
          <p:cNvSpPr/>
          <p:nvPr/>
        </p:nvSpPr>
        <p:spPr>
          <a:xfrm>
            <a:off x="0" y="0"/>
            <a:ext cx="12700" cy="12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8" name="CountdownShape" hidden="1"/>
            <p:cNvSpPr/>
            <p:nvPr/>
          </p:nvSpPr>
          <p:spPr>
            <a:xfrm>
              <a:off x="8318500" y="6032500"/>
              <a:ext cx="635000" cy="635000"/>
            </a:xfrm>
            <a:prstGeom prst="beve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untdownText" hidden="1"/>
            <p:cNvSpPr txBox="1"/>
            <p:nvPr/>
          </p:nvSpPr>
          <p:spPr>
            <a:xfrm>
              <a:off x="8318500" y="6032500"/>
              <a:ext cx="635000" cy="635000"/>
            </a:xfrm>
            <a:prstGeom prst="rect">
              <a:avLst/>
            </a:prstGeom>
            <a:noFill/>
          </p:spPr>
          <p:txBody>
            <a:bodyPr vert="horz" rtlCol="0" anchor="ctr" anchorCtr="1">
              <a:noAutofit/>
            </a:bodyPr>
            <a:lstStyle/>
            <a:p>
              <a:pPr algn="ctr"/>
              <a:r>
                <a:rPr lang="en-US" b="1" smtClean="0">
                  <a:latin typeface="Tahoma"/>
                </a:rPr>
                <a:t>19</a:t>
              </a:r>
              <a:endParaRPr lang="en-US" b="1">
                <a:latin typeface="Tahoma"/>
              </a:endParaRPr>
            </a:p>
          </p:txBody>
        </p:sp>
      </p:grpSp>
      <p:sp>
        <p:nvSpPr>
          <p:cNvPr id="11" name="CAI1"/>
          <p:cNvSpPr/>
          <p:nvPr>
            <p:custDataLst>
              <p:tags r:id="rId6"/>
            </p:custDataLst>
          </p:nvPr>
        </p:nvSpPr>
        <p:spPr>
          <a:xfrm rot="10800000">
            <a:off x="81280" y="3460666"/>
            <a:ext cx="469900" cy="469900"/>
          </a:xfrm>
          <a:custGeom>
            <a:avLst/>
            <a:gdLst/>
            <a:ahLst/>
            <a:cxnLst/>
            <a:rect l="0" t="0" r="0" b="0"/>
            <a:pathLst>
              <a:path w="1524001" h="1752601">
                <a:moveTo>
                  <a:pt x="1295400" y="1066800"/>
                </a:moveTo>
                <a:lnTo>
                  <a:pt x="1524000" y="533400"/>
                </a:lnTo>
                <a:lnTo>
                  <a:pt x="914400" y="0"/>
                </a:lnTo>
                <a:lnTo>
                  <a:pt x="0" y="1447800"/>
                </a:lnTo>
                <a:lnTo>
                  <a:pt x="0" y="1752600"/>
                </a:lnTo>
                <a:lnTo>
                  <a:pt x="990600" y="533400"/>
                </a:lnTo>
                <a:close/>
              </a:path>
            </a:pathLst>
          </a:custGeom>
          <a:gradFill flip="none" rotWithShape="1">
            <a:gsLst>
              <a:gs pos="0">
                <a:srgbClr val="00C800"/>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243008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7"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287518" y="378332"/>
            <a:ext cx="8229600" cy="1143000"/>
          </a:xfrm>
        </p:spPr>
        <p:txBody>
          <a:bodyPr>
            <a:normAutofit fontScale="90000"/>
          </a:bodyPr>
          <a:lstStyle/>
          <a:p>
            <a:r>
              <a:rPr lang="en-US" dirty="0"/>
              <a:t>What phase of mitosis </a:t>
            </a:r>
            <a:r>
              <a:rPr lang="en-US" dirty="0" smtClean="0"/>
              <a:t>this cell </a:t>
            </a:r>
            <a:r>
              <a:rPr lang="en-US" dirty="0"/>
              <a:t>in?</a:t>
            </a:r>
            <a:br>
              <a:rPr lang="en-US" dirty="0"/>
            </a:br>
            <a:endParaRPr lang="en-US" dirty="0"/>
          </a:p>
        </p:txBody>
      </p:sp>
      <p:sp>
        <p:nvSpPr>
          <p:cNvPr id="3" name="TPAnswers"/>
          <p:cNvSpPr>
            <a:spLocks noGrp="1"/>
          </p:cNvSpPr>
          <p:nvPr>
            <p:ph type="body" idx="1"/>
            <p:custDataLst>
              <p:tags r:id="rId3"/>
            </p:custDataLst>
          </p:nvPr>
        </p:nvSpPr>
        <p:spPr>
          <a:xfrm>
            <a:off x="457200" y="1600200"/>
            <a:ext cx="4114800" cy="4525963"/>
          </a:xfrm>
        </p:spPr>
        <p:txBody>
          <a:bodyPr/>
          <a:lstStyle/>
          <a:p>
            <a:pPr marL="514350" indent="-514350">
              <a:buFont typeface="Arial"/>
              <a:buAutoNum type="alphaUcPeriod"/>
            </a:pPr>
            <a:r>
              <a:rPr lang="en-US" dirty="0" smtClean="0"/>
              <a:t>Interphase</a:t>
            </a:r>
          </a:p>
          <a:p>
            <a:pPr marL="514350" indent="-514350">
              <a:buFont typeface="Arial"/>
              <a:buAutoNum type="alphaUcPeriod"/>
            </a:pPr>
            <a:r>
              <a:rPr lang="en-US" dirty="0" smtClean="0"/>
              <a:t>Prophase</a:t>
            </a:r>
          </a:p>
          <a:p>
            <a:pPr marL="514350" indent="-514350">
              <a:buFont typeface="Arial"/>
              <a:buAutoNum type="alphaUcPeriod"/>
            </a:pPr>
            <a:r>
              <a:rPr lang="en-US" dirty="0" err="1" smtClean="0"/>
              <a:t>Prometaphase</a:t>
            </a:r>
            <a:endParaRPr lang="en-US" dirty="0" smtClean="0"/>
          </a:p>
          <a:p>
            <a:pPr marL="514350" indent="-514350">
              <a:buFont typeface="Arial"/>
              <a:buAutoNum type="alphaUcPeriod"/>
            </a:pPr>
            <a:r>
              <a:rPr lang="en-US" dirty="0" smtClean="0"/>
              <a:t>Metaphase</a:t>
            </a:r>
          </a:p>
          <a:p>
            <a:pPr marL="514350" indent="-514350">
              <a:buFont typeface="Arial"/>
              <a:buAutoNum type="alphaUcPeriod"/>
            </a:pPr>
            <a:r>
              <a:rPr lang="en-US" dirty="0" smtClean="0"/>
              <a:t>Anaphase</a:t>
            </a:r>
          </a:p>
          <a:p>
            <a:pPr marL="514350" indent="-514350">
              <a:buFont typeface="Arial"/>
              <a:buAutoNum type="alphaUcPeriod"/>
            </a:pPr>
            <a:r>
              <a:rPr lang="en-US" dirty="0" err="1" smtClean="0"/>
              <a:t>Telophase</a:t>
            </a:r>
            <a:endParaRPr lang="en-US" dirty="0"/>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440942888"/>
              </p:ext>
            </p:extLst>
          </p:nvPr>
        </p:nvGraphicFramePr>
        <p:xfrm>
          <a:off x="5282544" y="1600200"/>
          <a:ext cx="3797955" cy="4272699"/>
        </p:xfrm>
        <a:graphic>
          <a:graphicData uri="http://schemas.openxmlformats.org/presentationml/2006/ole">
            <mc:AlternateContent xmlns:mc="http://schemas.openxmlformats.org/markup-compatibility/2006">
              <mc:Choice xmlns:v="urn:schemas-microsoft-com:vml" Requires="v">
                <p:oleObj spid="_x0000_s5174" name="Chart" r:id="rId8" imgW="4571952" imgH="5143584" progId="MSGraph.Chart.8">
                  <p:embed followColorScheme="full"/>
                </p:oleObj>
              </mc:Choice>
              <mc:Fallback>
                <p:oleObj name="Chart" r:id="rId8" imgW="4571952" imgH="5143584" progId="MSGraph.Chart.8">
                  <p:embed followColorScheme="full"/>
                  <p:pic>
                    <p:nvPicPr>
                      <p:cNvPr id="0" name=""/>
                      <p:cNvPicPr/>
                      <p:nvPr/>
                    </p:nvPicPr>
                    <p:blipFill>
                      <a:blip r:embed="rId9"/>
                      <a:stretch>
                        <a:fillRect/>
                      </a:stretch>
                    </p:blipFill>
                    <p:spPr>
                      <a:xfrm>
                        <a:off x="5282544" y="1600200"/>
                        <a:ext cx="3797955" cy="4272699"/>
                      </a:xfrm>
                      <a:prstGeom prst="rect">
                        <a:avLst/>
                      </a:prstGeom>
                    </p:spPr>
                  </p:pic>
                </p:oleObj>
              </mc:Fallback>
            </mc:AlternateContent>
          </a:graphicData>
        </a:graphic>
      </p:graphicFrame>
      <p:pic>
        <p:nvPicPr>
          <p:cNvPr id="6"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631" y="2608574"/>
            <a:ext cx="18192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AI1"/>
          <p:cNvSpPr/>
          <p:nvPr>
            <p:custDataLst>
              <p:tags r:id="rId5"/>
            </p:custDataLst>
          </p:nvPr>
        </p:nvSpPr>
        <p:spPr>
          <a:xfrm rot="10800000">
            <a:off x="81280" y="2875449"/>
            <a:ext cx="469900" cy="469900"/>
          </a:xfrm>
          <a:custGeom>
            <a:avLst/>
            <a:gdLst/>
            <a:ahLst/>
            <a:cxnLst/>
            <a:rect l="0" t="0" r="0" b="0"/>
            <a:pathLst>
              <a:path w="1524001" h="1752601">
                <a:moveTo>
                  <a:pt x="1295400" y="1066800"/>
                </a:moveTo>
                <a:lnTo>
                  <a:pt x="1524000" y="533400"/>
                </a:lnTo>
                <a:lnTo>
                  <a:pt x="914400" y="0"/>
                </a:lnTo>
                <a:lnTo>
                  <a:pt x="0" y="1447800"/>
                </a:lnTo>
                <a:lnTo>
                  <a:pt x="0" y="1752600"/>
                </a:lnTo>
                <a:lnTo>
                  <a:pt x="990600" y="533400"/>
                </a:lnTo>
                <a:close/>
              </a:path>
            </a:pathLst>
          </a:custGeom>
          <a:gradFill flip="none" rotWithShape="1">
            <a:gsLst>
              <a:gs pos="0">
                <a:srgbClr val="00C800"/>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CountdownTrigger"/>
          <p:cNvSpPr/>
          <p:nvPr/>
        </p:nvSpPr>
        <p:spPr>
          <a:xfrm>
            <a:off x="0" y="0"/>
            <a:ext cx="12700" cy="12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TPCountdown" hidden="1"/>
          <p:cNvGrpSpPr/>
          <p:nvPr>
            <p:custDataLst>
              <p:tags r:id="rId6"/>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hidden="1"/>
            <p:cNvSpPr txBox="1"/>
            <p:nvPr/>
          </p:nvSpPr>
          <p:spPr>
            <a:xfrm>
              <a:off x="8318500" y="6032500"/>
              <a:ext cx="635000" cy="635000"/>
            </a:xfrm>
            <a:prstGeom prst="rect">
              <a:avLst/>
            </a:prstGeom>
            <a:noFill/>
          </p:spPr>
          <p:txBody>
            <a:bodyPr vert="horz" rtlCol="0" anchor="ctr" anchorCtr="1">
              <a:noAutofit/>
            </a:bodyPr>
            <a:lstStyle/>
            <a:p>
              <a:pPr algn="ctr"/>
              <a:r>
                <a:rPr lang="en-US" b="1" smtClean="0">
                  <a:latin typeface="Tahoma"/>
                </a:rPr>
                <a:t>19</a:t>
              </a:r>
              <a:endParaRPr lang="en-US" b="1" dirty="0">
                <a:latin typeface="Tahoma"/>
              </a:endParaRPr>
            </a:p>
          </p:txBody>
        </p:sp>
      </p:grpSp>
    </p:spTree>
    <p:custDataLst>
      <p:tags r:id="rId2"/>
    </p:custDataLst>
    <p:extLst>
      <p:ext uri="{BB962C8B-B14F-4D97-AF65-F5344CB8AC3E}">
        <p14:creationId xmlns:p14="http://schemas.microsoft.com/office/powerpoint/2010/main" val="180620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156" y="1048161"/>
            <a:ext cx="1934995" cy="2585323"/>
          </a:xfrm>
          <a:prstGeom prst="rect">
            <a:avLst/>
          </a:prstGeom>
          <a:noFill/>
        </p:spPr>
        <p:txBody>
          <a:bodyPr wrap="square" rtlCol="0">
            <a:spAutoFit/>
          </a:bodyPr>
          <a:lstStyle/>
          <a:p>
            <a:r>
              <a:rPr lang="en-US" dirty="0" err="1" smtClean="0"/>
              <a:t>Meiocytes</a:t>
            </a:r>
            <a:r>
              <a:rPr lang="en-US" dirty="0" smtClean="0"/>
              <a:t>: diploid precursor cells that undergo meiosis to form gametes</a:t>
            </a:r>
          </a:p>
          <a:p>
            <a:endParaRPr lang="en-US" dirty="0"/>
          </a:p>
          <a:p>
            <a:r>
              <a:rPr lang="en-US" dirty="0" smtClean="0"/>
              <a:t>can rest in a G0 state for days, years, decades</a:t>
            </a:r>
            <a:endParaRPr lang="en-US" dirty="0"/>
          </a:p>
        </p:txBody>
      </p:sp>
      <p:pic>
        <p:nvPicPr>
          <p:cNvPr id="5" name="Picture 4" descr="Screen Shot 2013-01-24 at 10.30.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382" y="1242358"/>
            <a:ext cx="4078126" cy="5569736"/>
          </a:xfrm>
          <a:prstGeom prst="rect">
            <a:avLst/>
          </a:prstGeom>
        </p:spPr>
      </p:pic>
      <p:cxnSp>
        <p:nvCxnSpPr>
          <p:cNvPr id="7" name="Straight Arrow Connector 6"/>
          <p:cNvCxnSpPr/>
          <p:nvPr/>
        </p:nvCxnSpPr>
        <p:spPr>
          <a:xfrm>
            <a:off x="3007151" y="1239766"/>
            <a:ext cx="1269947" cy="5354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78143" y="292054"/>
            <a:ext cx="7537377" cy="369332"/>
          </a:xfrm>
          <a:prstGeom prst="rect">
            <a:avLst/>
          </a:prstGeom>
          <a:noFill/>
        </p:spPr>
        <p:txBody>
          <a:bodyPr wrap="none" rtlCol="0">
            <a:spAutoFit/>
          </a:bodyPr>
          <a:lstStyle/>
          <a:p>
            <a:r>
              <a:rPr lang="en-US" dirty="0" smtClean="0"/>
              <a:t>Meiosis consists of two sequential cell divisions and results in haploid gametes</a:t>
            </a:r>
            <a:endParaRPr lang="en-US" dirty="0"/>
          </a:p>
        </p:txBody>
      </p:sp>
      <p:sp>
        <p:nvSpPr>
          <p:cNvPr id="6" name="TextBox 5"/>
          <p:cNvSpPr txBox="1"/>
          <p:nvPr/>
        </p:nvSpPr>
        <p:spPr>
          <a:xfrm>
            <a:off x="348792" y="4520102"/>
            <a:ext cx="2658359" cy="1477328"/>
          </a:xfrm>
          <a:prstGeom prst="rect">
            <a:avLst/>
          </a:prstGeom>
          <a:noFill/>
        </p:spPr>
        <p:txBody>
          <a:bodyPr wrap="square" rtlCol="0">
            <a:spAutoFit/>
          </a:bodyPr>
          <a:lstStyle/>
          <a:p>
            <a:r>
              <a:rPr lang="en-US" dirty="0" smtClean="0"/>
              <a:t>NOTE: in humans, males</a:t>
            </a:r>
          </a:p>
          <a:p>
            <a:r>
              <a:rPr lang="en-US" dirty="0"/>
              <a:t>p</a:t>
            </a:r>
            <a:r>
              <a:rPr lang="en-US" dirty="0" smtClean="0"/>
              <a:t>roduce 4 gametes, females produce only 1 plus 3 non-viable cells (polar bodies)</a:t>
            </a:r>
            <a:endParaRPr lang="en-US" dirty="0"/>
          </a:p>
        </p:txBody>
      </p:sp>
    </p:spTree>
    <p:extLst>
      <p:ext uri="{BB962C8B-B14F-4D97-AF65-F5344CB8AC3E}">
        <p14:creationId xmlns:p14="http://schemas.microsoft.com/office/powerpoint/2010/main" val="20757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1-24 at 10.24.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299" y="1256110"/>
            <a:ext cx="7213600" cy="3733800"/>
          </a:xfrm>
          <a:prstGeom prst="rect">
            <a:avLst/>
          </a:prstGeom>
        </p:spPr>
      </p:pic>
      <p:sp>
        <p:nvSpPr>
          <p:cNvPr id="5" name="TextBox 4"/>
          <p:cNvSpPr txBox="1"/>
          <p:nvPr/>
        </p:nvSpPr>
        <p:spPr>
          <a:xfrm>
            <a:off x="1102506" y="489293"/>
            <a:ext cx="7632092" cy="523220"/>
          </a:xfrm>
          <a:prstGeom prst="rect">
            <a:avLst/>
          </a:prstGeom>
          <a:noFill/>
        </p:spPr>
        <p:txBody>
          <a:bodyPr wrap="none" rtlCol="0">
            <a:spAutoFit/>
          </a:bodyPr>
          <a:lstStyle/>
          <a:p>
            <a:r>
              <a:rPr lang="en-US" sz="2800" dirty="0" smtClean="0"/>
              <a:t>Meiosis I: separation of homologous chromosomes</a:t>
            </a:r>
            <a:endParaRPr lang="en-US" sz="2800" dirty="0"/>
          </a:p>
        </p:txBody>
      </p:sp>
      <p:sp>
        <p:nvSpPr>
          <p:cNvPr id="6" name="TextBox 5"/>
          <p:cNvSpPr txBox="1"/>
          <p:nvPr/>
        </p:nvSpPr>
        <p:spPr>
          <a:xfrm>
            <a:off x="7143338" y="5016627"/>
            <a:ext cx="1591259" cy="1754326"/>
          </a:xfrm>
          <a:prstGeom prst="rect">
            <a:avLst/>
          </a:prstGeom>
          <a:noFill/>
        </p:spPr>
        <p:txBody>
          <a:bodyPr wrap="square" rtlCol="0">
            <a:spAutoFit/>
          </a:bodyPr>
          <a:lstStyle/>
          <a:p>
            <a:r>
              <a:rPr lang="en-US" dirty="0" smtClean="0"/>
              <a:t>2n, but cells are technically haploid</a:t>
            </a:r>
          </a:p>
          <a:p>
            <a:r>
              <a:rPr lang="en-US" dirty="0" smtClean="0"/>
              <a:t>(WHAT??!! I’ll explain further in a minute…)</a:t>
            </a:r>
            <a:endParaRPr lang="en-US" dirty="0"/>
          </a:p>
        </p:txBody>
      </p:sp>
      <p:sp>
        <p:nvSpPr>
          <p:cNvPr id="7" name="TextBox 6"/>
          <p:cNvSpPr txBox="1"/>
          <p:nvPr/>
        </p:nvSpPr>
        <p:spPr>
          <a:xfrm>
            <a:off x="489617" y="5293626"/>
            <a:ext cx="2493992" cy="923330"/>
          </a:xfrm>
          <a:prstGeom prst="rect">
            <a:avLst/>
          </a:prstGeom>
          <a:noFill/>
        </p:spPr>
        <p:txBody>
          <a:bodyPr wrap="square" rtlCol="0">
            <a:spAutoFit/>
          </a:bodyPr>
          <a:lstStyle/>
          <a:p>
            <a:r>
              <a:rPr lang="en-US" dirty="0" smtClean="0"/>
              <a:t>- homologs pair</a:t>
            </a:r>
          </a:p>
          <a:p>
            <a:r>
              <a:rPr lang="en-US" dirty="0" smtClean="0"/>
              <a:t>- crossing over between   non-sister chromatids</a:t>
            </a:r>
            <a:endParaRPr lang="en-US" dirty="0"/>
          </a:p>
        </p:txBody>
      </p:sp>
      <p:sp>
        <p:nvSpPr>
          <p:cNvPr id="8" name="TextBox 7"/>
          <p:cNvSpPr txBox="1"/>
          <p:nvPr/>
        </p:nvSpPr>
        <p:spPr>
          <a:xfrm>
            <a:off x="3106015" y="5125332"/>
            <a:ext cx="1713663" cy="1477328"/>
          </a:xfrm>
          <a:prstGeom prst="rect">
            <a:avLst/>
          </a:prstGeom>
          <a:noFill/>
        </p:spPr>
        <p:txBody>
          <a:bodyPr wrap="square" rtlCol="0">
            <a:spAutoFit/>
          </a:bodyPr>
          <a:lstStyle/>
          <a:p>
            <a:r>
              <a:rPr lang="en-US" dirty="0" smtClean="0"/>
              <a:t>kinetochores attach to microtubules on </a:t>
            </a:r>
            <a:r>
              <a:rPr lang="en-US" b="1" u="sng" dirty="0" smtClean="0"/>
              <a:t>one set of sister chromatids</a:t>
            </a:r>
            <a:endParaRPr lang="en-US" b="1" u="sng" dirty="0"/>
          </a:p>
        </p:txBody>
      </p:sp>
      <p:sp>
        <p:nvSpPr>
          <p:cNvPr id="9" name="TextBox 8"/>
          <p:cNvSpPr txBox="1"/>
          <p:nvPr/>
        </p:nvSpPr>
        <p:spPr>
          <a:xfrm>
            <a:off x="5140990" y="5293626"/>
            <a:ext cx="1652461" cy="1200329"/>
          </a:xfrm>
          <a:prstGeom prst="rect">
            <a:avLst/>
          </a:prstGeom>
          <a:noFill/>
        </p:spPr>
        <p:txBody>
          <a:bodyPr wrap="square" rtlCol="0">
            <a:spAutoFit/>
          </a:bodyPr>
          <a:lstStyle/>
          <a:p>
            <a:r>
              <a:rPr lang="en-US" dirty="0" smtClean="0"/>
              <a:t>homologs (</a:t>
            </a:r>
            <a:r>
              <a:rPr lang="en-US" b="1" u="sng" dirty="0" smtClean="0"/>
              <a:t>not sister chromatids!</a:t>
            </a:r>
            <a:r>
              <a:rPr lang="en-US" dirty="0" smtClean="0"/>
              <a:t>) are separated</a:t>
            </a:r>
            <a:endParaRPr lang="en-US" dirty="0"/>
          </a:p>
        </p:txBody>
      </p:sp>
    </p:spTree>
    <p:extLst>
      <p:ext uri="{BB962C8B-B14F-4D97-AF65-F5344CB8AC3E}">
        <p14:creationId xmlns:p14="http://schemas.microsoft.com/office/powerpoint/2010/main" val="297155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1-24 at 10.24.10 PM.png"/>
          <p:cNvPicPr>
            <a:picLocks noChangeAspect="1"/>
          </p:cNvPicPr>
          <p:nvPr/>
        </p:nvPicPr>
        <p:blipFill rotWithShape="1">
          <a:blip r:embed="rId2">
            <a:extLst>
              <a:ext uri="{28A0092B-C50C-407E-A947-70E740481C1C}">
                <a14:useLocalDpi xmlns:a14="http://schemas.microsoft.com/office/drawing/2010/main" val="0"/>
              </a:ext>
            </a:extLst>
          </a:blip>
          <a:srcRect b="1786"/>
          <a:stretch/>
        </p:blipFill>
        <p:spPr>
          <a:xfrm>
            <a:off x="1738332" y="1223966"/>
            <a:ext cx="7029099" cy="3958366"/>
          </a:xfrm>
          <a:prstGeom prst="rect">
            <a:avLst/>
          </a:prstGeom>
        </p:spPr>
      </p:pic>
      <p:sp>
        <p:nvSpPr>
          <p:cNvPr id="3" name="Rectangle 2"/>
          <p:cNvSpPr/>
          <p:nvPr/>
        </p:nvSpPr>
        <p:spPr>
          <a:xfrm>
            <a:off x="1591285" y="550785"/>
            <a:ext cx="4085251" cy="7649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1606351" y="457913"/>
            <a:ext cx="6273648" cy="523220"/>
          </a:xfrm>
          <a:prstGeom prst="rect">
            <a:avLst/>
          </a:prstGeom>
          <a:noFill/>
        </p:spPr>
        <p:txBody>
          <a:bodyPr wrap="none" rtlCol="0">
            <a:spAutoFit/>
          </a:bodyPr>
          <a:lstStyle/>
          <a:p>
            <a:r>
              <a:rPr lang="en-US" sz="2800" dirty="0" smtClean="0"/>
              <a:t>Meiosis II: separation of sister chromatids</a:t>
            </a:r>
            <a:endParaRPr lang="en-US" sz="2800" dirty="0"/>
          </a:p>
        </p:txBody>
      </p:sp>
      <p:sp>
        <p:nvSpPr>
          <p:cNvPr id="5" name="TextBox 4"/>
          <p:cNvSpPr txBox="1"/>
          <p:nvPr/>
        </p:nvSpPr>
        <p:spPr>
          <a:xfrm>
            <a:off x="137705" y="1744143"/>
            <a:ext cx="1468646" cy="3139321"/>
          </a:xfrm>
          <a:prstGeom prst="rect">
            <a:avLst/>
          </a:prstGeom>
          <a:noFill/>
        </p:spPr>
        <p:txBody>
          <a:bodyPr wrap="square" rtlCol="0">
            <a:spAutoFit/>
          </a:bodyPr>
          <a:lstStyle/>
          <a:p>
            <a:r>
              <a:rPr lang="en-US" dirty="0" smtClean="0"/>
              <a:t>brief interphase, nuclei may briefly reform and break down again, centrosomes split in half and relocate for second cell division</a:t>
            </a:r>
            <a:endParaRPr lang="en-US" dirty="0"/>
          </a:p>
        </p:txBody>
      </p:sp>
      <p:sp>
        <p:nvSpPr>
          <p:cNvPr id="6" name="TextBox 5"/>
          <p:cNvSpPr txBox="1"/>
          <p:nvPr/>
        </p:nvSpPr>
        <p:spPr>
          <a:xfrm>
            <a:off x="1162635" y="5422914"/>
            <a:ext cx="2570703" cy="923330"/>
          </a:xfrm>
          <a:prstGeom prst="rect">
            <a:avLst/>
          </a:prstGeom>
          <a:noFill/>
        </p:spPr>
        <p:txBody>
          <a:bodyPr wrap="square" rtlCol="0">
            <a:spAutoFit/>
          </a:bodyPr>
          <a:lstStyle/>
          <a:p>
            <a:r>
              <a:rPr lang="en-US" dirty="0" smtClean="0"/>
              <a:t>kinetochores now attach to opposite sides of each sister chromatid</a:t>
            </a:r>
            <a:endParaRPr lang="en-US" dirty="0"/>
          </a:p>
        </p:txBody>
      </p:sp>
      <p:sp>
        <p:nvSpPr>
          <p:cNvPr id="7" name="TextBox 6"/>
          <p:cNvSpPr txBox="1"/>
          <p:nvPr/>
        </p:nvSpPr>
        <p:spPr>
          <a:xfrm>
            <a:off x="4412383" y="5645515"/>
            <a:ext cx="3534413" cy="646331"/>
          </a:xfrm>
          <a:prstGeom prst="rect">
            <a:avLst/>
          </a:prstGeom>
          <a:noFill/>
        </p:spPr>
        <p:txBody>
          <a:bodyPr wrap="square" rtlCol="0">
            <a:spAutoFit/>
          </a:bodyPr>
          <a:lstStyle/>
          <a:p>
            <a:r>
              <a:rPr lang="en-US" dirty="0" smtClean="0"/>
              <a:t>division proceeds similar to mitosis, sister chromatids separate</a:t>
            </a:r>
            <a:endParaRPr lang="en-US" dirty="0"/>
          </a:p>
        </p:txBody>
      </p:sp>
    </p:spTree>
    <p:extLst>
      <p:ext uri="{BB962C8B-B14F-4D97-AF65-F5344CB8AC3E}">
        <p14:creationId xmlns:p14="http://schemas.microsoft.com/office/powerpoint/2010/main" val="3446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1-24 at 10.43.06 PM.png"/>
          <p:cNvPicPr>
            <a:picLocks noChangeAspect="1"/>
          </p:cNvPicPr>
          <p:nvPr/>
        </p:nvPicPr>
        <p:blipFill rotWithShape="1">
          <a:blip r:embed="rId2">
            <a:extLst>
              <a:ext uri="{28A0092B-C50C-407E-A947-70E740481C1C}">
                <a14:useLocalDpi xmlns:a14="http://schemas.microsoft.com/office/drawing/2010/main" val="0"/>
              </a:ext>
            </a:extLst>
          </a:blip>
          <a:srcRect b="48265"/>
          <a:stretch/>
        </p:blipFill>
        <p:spPr>
          <a:xfrm>
            <a:off x="2236107" y="1047929"/>
            <a:ext cx="4694441" cy="2859928"/>
          </a:xfrm>
          <a:prstGeom prst="rect">
            <a:avLst/>
          </a:prstGeom>
        </p:spPr>
      </p:pic>
      <p:sp>
        <p:nvSpPr>
          <p:cNvPr id="3" name="TextBox 2"/>
          <p:cNvSpPr txBox="1"/>
          <p:nvPr/>
        </p:nvSpPr>
        <p:spPr>
          <a:xfrm>
            <a:off x="1560658" y="534410"/>
            <a:ext cx="5736592" cy="369332"/>
          </a:xfrm>
          <a:prstGeom prst="rect">
            <a:avLst/>
          </a:prstGeom>
          <a:noFill/>
        </p:spPr>
        <p:txBody>
          <a:bodyPr wrap="none" rtlCol="0">
            <a:spAutoFit/>
          </a:bodyPr>
          <a:lstStyle/>
          <a:p>
            <a:r>
              <a:rPr lang="en-US" dirty="0" smtClean="0"/>
              <a:t>Kinetochores function differently in Meiosis I and Meiosis II</a:t>
            </a:r>
            <a:endParaRPr lang="en-US" dirty="0"/>
          </a:p>
        </p:txBody>
      </p:sp>
      <p:pic>
        <p:nvPicPr>
          <p:cNvPr id="4" name="Picture 3" descr="Screen Shot 2013-01-24 at 10.43.06 PM.png"/>
          <p:cNvPicPr>
            <a:picLocks noChangeAspect="1"/>
          </p:cNvPicPr>
          <p:nvPr/>
        </p:nvPicPr>
        <p:blipFill rotWithShape="1">
          <a:blip r:embed="rId2">
            <a:extLst>
              <a:ext uri="{28A0092B-C50C-407E-A947-70E740481C1C}">
                <a14:useLocalDpi xmlns:a14="http://schemas.microsoft.com/office/drawing/2010/main" val="0"/>
              </a:ext>
            </a:extLst>
          </a:blip>
          <a:srcRect t="51590"/>
          <a:stretch/>
        </p:blipFill>
        <p:spPr>
          <a:xfrm>
            <a:off x="2236108" y="4052235"/>
            <a:ext cx="4694441" cy="2676127"/>
          </a:xfrm>
          <a:prstGeom prst="rect">
            <a:avLst/>
          </a:prstGeom>
        </p:spPr>
      </p:pic>
    </p:spTree>
    <p:extLst>
      <p:ext uri="{BB962C8B-B14F-4D97-AF65-F5344CB8AC3E}">
        <p14:creationId xmlns:p14="http://schemas.microsoft.com/office/powerpoint/2010/main" val="49378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lstStyle/>
          <a:p>
            <a:r>
              <a:rPr lang="en-US" dirty="0" smtClean="0"/>
              <a:t>What to do about JC1?</a:t>
            </a:r>
            <a:endParaRPr lang="en-US" dirty="0"/>
          </a:p>
        </p:txBody>
      </p:sp>
      <p:sp>
        <p:nvSpPr>
          <p:cNvPr id="3" name="TPAnswers"/>
          <p:cNvSpPr>
            <a:spLocks noGrp="1"/>
          </p:cNvSpPr>
          <p:nvPr>
            <p:ph type="body" idx="1"/>
            <p:custDataLst>
              <p:tags r:id="rId3"/>
            </p:custDataLst>
          </p:nvPr>
        </p:nvSpPr>
        <p:spPr>
          <a:xfrm>
            <a:off x="457200" y="1600200"/>
            <a:ext cx="4114800" cy="4525963"/>
          </a:xfrm>
        </p:spPr>
        <p:txBody>
          <a:bodyPr>
            <a:normAutofit lnSpcReduction="10000"/>
          </a:bodyPr>
          <a:lstStyle/>
          <a:p>
            <a:pPr marL="514350" indent="-514350">
              <a:buFont typeface="Arial"/>
              <a:buAutoNum type="alphaUcPeriod"/>
            </a:pPr>
            <a:r>
              <a:rPr lang="en-US" dirty="0" smtClean="0"/>
              <a:t>add the points to the participation grade</a:t>
            </a:r>
          </a:p>
          <a:p>
            <a:pPr marL="514350" indent="-514350">
              <a:buFont typeface="Arial"/>
              <a:buAutoNum type="alphaUcPeriod"/>
            </a:pPr>
            <a:r>
              <a:rPr lang="en-US" dirty="0" smtClean="0"/>
              <a:t>add the points to the other JC quizzes</a:t>
            </a:r>
          </a:p>
          <a:p>
            <a:pPr marL="514350" indent="-514350">
              <a:buFont typeface="Arial"/>
              <a:buAutoNum type="alphaUcPeriod"/>
            </a:pPr>
            <a:r>
              <a:rPr lang="en-US" dirty="0" smtClean="0"/>
              <a:t>Make up the JC during the conference after exam 2</a:t>
            </a:r>
            <a:endParaRPr lang="en-US" dirty="0"/>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3200855760"/>
              </p:ext>
            </p:extLst>
          </p:nvPr>
        </p:nvGraphicFramePr>
        <p:xfrm>
          <a:off x="4508500" y="1600200"/>
          <a:ext cx="4572000" cy="5143500"/>
        </p:xfrm>
        <a:graphic>
          <a:graphicData uri="http://schemas.openxmlformats.org/presentationml/2006/ole">
            <mc:AlternateContent xmlns:mc="http://schemas.openxmlformats.org/markup-compatibility/2006">
              <mc:Choice xmlns:v="urn:schemas-microsoft-com:vml" Requires="v">
                <p:oleObj spid="_x0000_s13316" name="Chart" r:id="rId6" imgW="4571952" imgH="5143584" progId="MSGraph.Chart.8">
                  <p:embed followColorScheme="full"/>
                </p:oleObj>
              </mc:Choice>
              <mc:Fallback>
                <p:oleObj name="Chart" r:id="rId6" imgW="4571952" imgH="5143584" progId="MSGraph.Chart.8">
                  <p:embed followColorScheme="full"/>
                  <p:pic>
                    <p:nvPicPr>
                      <p:cNvPr id="0" name=""/>
                      <p:cNvPicPr/>
                      <p:nvPr/>
                    </p:nvPicPr>
                    <p:blipFill>
                      <a:blip r:embed="rId7"/>
                      <a:stretch>
                        <a:fillRect/>
                      </a:stretch>
                    </p:blipFill>
                    <p:spPr>
                      <a:xfrm>
                        <a:off x="4508500" y="1600200"/>
                        <a:ext cx="4572000" cy="51435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8070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6772" y="555434"/>
            <a:ext cx="5694698" cy="584775"/>
          </a:xfrm>
          <a:prstGeom prst="rect">
            <a:avLst/>
          </a:prstGeom>
          <a:noFill/>
        </p:spPr>
        <p:txBody>
          <a:bodyPr wrap="square" rtlCol="0">
            <a:spAutoFit/>
          </a:bodyPr>
          <a:lstStyle/>
          <a:p>
            <a:r>
              <a:rPr lang="en-US" sz="3200" dirty="0" err="1" smtClean="0"/>
              <a:t>Ploidy</a:t>
            </a:r>
            <a:r>
              <a:rPr lang="en-US" sz="3200" dirty="0" smtClean="0"/>
              <a:t> vs. “n” (genome copies)</a:t>
            </a:r>
            <a:endParaRPr lang="en-US" sz="3200" dirty="0"/>
          </a:p>
        </p:txBody>
      </p:sp>
      <p:sp>
        <p:nvSpPr>
          <p:cNvPr id="3" name="TextBox 4"/>
          <p:cNvSpPr txBox="1">
            <a:spLocks noChangeArrowheads="1"/>
          </p:cNvSpPr>
          <p:nvPr/>
        </p:nvSpPr>
        <p:spPr bwMode="auto">
          <a:xfrm>
            <a:off x="735085" y="1578700"/>
            <a:ext cx="532081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000" dirty="0" smtClean="0"/>
              <a:t>Genome = one </a:t>
            </a:r>
            <a:r>
              <a:rPr lang="en-US" altLang="en-US" sz="2000" dirty="0"/>
              <a:t>complete copy of all the DNA of an </a:t>
            </a:r>
            <a:r>
              <a:rPr lang="en-US" altLang="en-US" sz="2000" dirty="0" smtClean="0"/>
              <a:t>organism</a:t>
            </a:r>
          </a:p>
          <a:p>
            <a:r>
              <a:rPr lang="en-US" altLang="en-US" sz="2000" dirty="0" err="1" smtClean="0"/>
              <a:t>Ploidy</a:t>
            </a:r>
            <a:r>
              <a:rPr lang="en-US" altLang="en-US" sz="2000" dirty="0" smtClean="0"/>
              <a:t> = number of </a:t>
            </a:r>
            <a:r>
              <a:rPr lang="en-US" altLang="en-US" sz="2000" i="1" dirty="0" smtClean="0"/>
              <a:t>individual</a:t>
            </a:r>
            <a:r>
              <a:rPr lang="en-US" altLang="en-US" sz="2000" dirty="0" smtClean="0"/>
              <a:t> copies of the genome present</a:t>
            </a:r>
          </a:p>
          <a:p>
            <a:endParaRPr lang="en-US" altLang="en-US" sz="2000" dirty="0" smtClean="0"/>
          </a:p>
          <a:p>
            <a:r>
              <a:rPr lang="en-US" altLang="en-US" sz="2000" dirty="0" smtClean="0"/>
              <a:t>A sister chromatid is a copy of the genome, but its not a </a:t>
            </a:r>
            <a:r>
              <a:rPr lang="en-US" altLang="en-US" sz="2000" i="1" dirty="0" smtClean="0"/>
              <a:t>different </a:t>
            </a:r>
            <a:r>
              <a:rPr lang="en-US" altLang="en-US" sz="2000" dirty="0" smtClean="0"/>
              <a:t>copy of the genome! </a:t>
            </a:r>
          </a:p>
          <a:p>
            <a:endParaRPr lang="en-US" altLang="en-US" sz="2000" dirty="0"/>
          </a:p>
          <a:p>
            <a:r>
              <a:rPr lang="en-US" altLang="en-US" sz="2000" dirty="0" smtClean="0"/>
              <a:t>Homologous chromosomes have the same genes in the same order, but have numerous differences (polymorphisms) so these are considered different copies of the genome</a:t>
            </a:r>
          </a:p>
          <a:p>
            <a:endParaRPr lang="en-US" altLang="en-US" sz="2000" dirty="0"/>
          </a:p>
          <a:p>
            <a:r>
              <a:rPr lang="en-US" altLang="en-US" sz="2000" dirty="0" smtClean="0"/>
              <a:t>“n” refers to total copies, </a:t>
            </a:r>
            <a:r>
              <a:rPr lang="en-US" altLang="en-US" sz="2000" dirty="0" err="1" smtClean="0"/>
              <a:t>ploidy</a:t>
            </a:r>
            <a:r>
              <a:rPr lang="en-US" altLang="en-US" sz="2000" dirty="0" smtClean="0"/>
              <a:t> refers to different copies</a:t>
            </a:r>
            <a:endParaRPr lang="en-US" altLang="en-US" sz="2000" dirty="0"/>
          </a:p>
        </p:txBody>
      </p:sp>
      <p:pic>
        <p:nvPicPr>
          <p:cNvPr id="4" name="Picture 3" descr="Screen Shot 2013-01-24 at 10.30.46 PM.png"/>
          <p:cNvPicPr>
            <a:picLocks noChangeAspect="1"/>
          </p:cNvPicPr>
          <p:nvPr/>
        </p:nvPicPr>
        <p:blipFill rotWithShape="1">
          <a:blip r:embed="rId2">
            <a:extLst>
              <a:ext uri="{28A0092B-C50C-407E-A947-70E740481C1C}">
                <a14:useLocalDpi xmlns:a14="http://schemas.microsoft.com/office/drawing/2010/main" val="0"/>
              </a:ext>
            </a:extLst>
          </a:blip>
          <a:srcRect r="35494"/>
          <a:stretch/>
        </p:blipFill>
        <p:spPr>
          <a:xfrm>
            <a:off x="5983706" y="544527"/>
            <a:ext cx="2919662" cy="6181645"/>
          </a:xfrm>
          <a:prstGeom prst="rect">
            <a:avLst/>
          </a:prstGeom>
        </p:spPr>
      </p:pic>
    </p:spTree>
    <p:extLst>
      <p:ext uri="{BB962C8B-B14F-4D97-AF65-F5344CB8AC3E}">
        <p14:creationId xmlns:p14="http://schemas.microsoft.com/office/powerpoint/2010/main" val="78117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1-24 at 10.24.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299" y="1256110"/>
            <a:ext cx="7213600" cy="3733800"/>
          </a:xfrm>
          <a:prstGeom prst="rect">
            <a:avLst/>
          </a:prstGeom>
        </p:spPr>
      </p:pic>
      <p:sp>
        <p:nvSpPr>
          <p:cNvPr id="5" name="TextBox 4"/>
          <p:cNvSpPr txBox="1"/>
          <p:nvPr/>
        </p:nvSpPr>
        <p:spPr>
          <a:xfrm>
            <a:off x="1102506" y="489293"/>
            <a:ext cx="7632092" cy="523220"/>
          </a:xfrm>
          <a:prstGeom prst="rect">
            <a:avLst/>
          </a:prstGeom>
          <a:noFill/>
        </p:spPr>
        <p:txBody>
          <a:bodyPr wrap="none" rtlCol="0">
            <a:spAutoFit/>
          </a:bodyPr>
          <a:lstStyle/>
          <a:p>
            <a:r>
              <a:rPr lang="en-US" sz="2800" dirty="0" smtClean="0"/>
              <a:t>Meiosis I: separation of homologous chromosomes</a:t>
            </a:r>
            <a:endParaRPr lang="en-US" sz="2800" dirty="0"/>
          </a:p>
        </p:txBody>
      </p:sp>
      <p:sp>
        <p:nvSpPr>
          <p:cNvPr id="6" name="TextBox 5"/>
          <p:cNvSpPr txBox="1"/>
          <p:nvPr/>
        </p:nvSpPr>
        <p:spPr>
          <a:xfrm>
            <a:off x="7143338" y="5016627"/>
            <a:ext cx="1591259" cy="1754326"/>
          </a:xfrm>
          <a:prstGeom prst="rect">
            <a:avLst/>
          </a:prstGeom>
          <a:noFill/>
        </p:spPr>
        <p:txBody>
          <a:bodyPr wrap="square" rtlCol="0">
            <a:spAutoFit/>
          </a:bodyPr>
          <a:lstStyle/>
          <a:p>
            <a:r>
              <a:rPr lang="en-US" dirty="0" smtClean="0"/>
              <a:t>2n, but cells are technically haploid</a:t>
            </a:r>
          </a:p>
          <a:p>
            <a:r>
              <a:rPr lang="en-US" dirty="0" smtClean="0"/>
              <a:t>(WHAT??!! I’ll explain further in a minute…)</a:t>
            </a:r>
            <a:endParaRPr lang="en-US" dirty="0"/>
          </a:p>
        </p:txBody>
      </p:sp>
      <p:sp>
        <p:nvSpPr>
          <p:cNvPr id="7" name="TextBox 6"/>
          <p:cNvSpPr txBox="1"/>
          <p:nvPr/>
        </p:nvSpPr>
        <p:spPr>
          <a:xfrm>
            <a:off x="489617" y="5293626"/>
            <a:ext cx="2493992" cy="923330"/>
          </a:xfrm>
          <a:prstGeom prst="rect">
            <a:avLst/>
          </a:prstGeom>
          <a:noFill/>
        </p:spPr>
        <p:txBody>
          <a:bodyPr wrap="square" rtlCol="0">
            <a:spAutoFit/>
          </a:bodyPr>
          <a:lstStyle/>
          <a:p>
            <a:r>
              <a:rPr lang="en-US" dirty="0" smtClean="0"/>
              <a:t>- homologs pair</a:t>
            </a:r>
          </a:p>
          <a:p>
            <a:r>
              <a:rPr lang="en-US" dirty="0" smtClean="0"/>
              <a:t>- crossing over between   non-sister chromatids</a:t>
            </a:r>
            <a:endParaRPr lang="en-US" dirty="0"/>
          </a:p>
        </p:txBody>
      </p:sp>
      <p:sp>
        <p:nvSpPr>
          <p:cNvPr id="8" name="TextBox 7"/>
          <p:cNvSpPr txBox="1"/>
          <p:nvPr/>
        </p:nvSpPr>
        <p:spPr>
          <a:xfrm>
            <a:off x="3106015" y="5125332"/>
            <a:ext cx="1713663" cy="1477328"/>
          </a:xfrm>
          <a:prstGeom prst="rect">
            <a:avLst/>
          </a:prstGeom>
          <a:noFill/>
        </p:spPr>
        <p:txBody>
          <a:bodyPr wrap="square" rtlCol="0">
            <a:spAutoFit/>
          </a:bodyPr>
          <a:lstStyle/>
          <a:p>
            <a:r>
              <a:rPr lang="en-US" dirty="0" smtClean="0"/>
              <a:t>kinetochores attach to microtubules on </a:t>
            </a:r>
            <a:r>
              <a:rPr lang="en-US" b="1" u="sng" dirty="0" smtClean="0"/>
              <a:t>one set of sister chromatids</a:t>
            </a:r>
            <a:endParaRPr lang="en-US" b="1" u="sng" dirty="0"/>
          </a:p>
        </p:txBody>
      </p:sp>
      <p:sp>
        <p:nvSpPr>
          <p:cNvPr id="9" name="TextBox 8"/>
          <p:cNvSpPr txBox="1"/>
          <p:nvPr/>
        </p:nvSpPr>
        <p:spPr>
          <a:xfrm>
            <a:off x="5140990" y="5293626"/>
            <a:ext cx="1652461" cy="1200329"/>
          </a:xfrm>
          <a:prstGeom prst="rect">
            <a:avLst/>
          </a:prstGeom>
          <a:noFill/>
        </p:spPr>
        <p:txBody>
          <a:bodyPr wrap="square" rtlCol="0">
            <a:spAutoFit/>
          </a:bodyPr>
          <a:lstStyle/>
          <a:p>
            <a:r>
              <a:rPr lang="en-US" dirty="0" smtClean="0"/>
              <a:t>homologs (</a:t>
            </a:r>
            <a:r>
              <a:rPr lang="en-US" b="1" u="sng" dirty="0" smtClean="0"/>
              <a:t>not sister chromatids!</a:t>
            </a:r>
            <a:r>
              <a:rPr lang="en-US" dirty="0" smtClean="0"/>
              <a:t>) are separated</a:t>
            </a:r>
            <a:endParaRPr lang="en-US" dirty="0"/>
          </a:p>
        </p:txBody>
      </p:sp>
      <p:sp>
        <p:nvSpPr>
          <p:cNvPr id="2" name="Rectangle 1"/>
          <p:cNvSpPr/>
          <p:nvPr/>
        </p:nvSpPr>
        <p:spPr>
          <a:xfrm>
            <a:off x="6793451" y="1135781"/>
            <a:ext cx="2196545" cy="563517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834241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715679" y="2102177"/>
            <a:ext cx="6127422" cy="2865749"/>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Break-out!</a:t>
            </a:r>
          </a:p>
          <a:p>
            <a:pPr algn="ctr"/>
            <a:r>
              <a:rPr lang="en-US" sz="4000" dirty="0" smtClean="0"/>
              <a:t>(part 2)</a:t>
            </a:r>
            <a:endParaRPr lang="en-US" sz="4000" dirty="0"/>
          </a:p>
        </p:txBody>
      </p:sp>
    </p:spTree>
    <p:extLst>
      <p:ext uri="{BB962C8B-B14F-4D97-AF65-F5344CB8AC3E}">
        <p14:creationId xmlns:p14="http://schemas.microsoft.com/office/powerpoint/2010/main" val="2766854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370" y="544527"/>
            <a:ext cx="5403956" cy="6001643"/>
          </a:xfrm>
          <a:prstGeom prst="rect">
            <a:avLst/>
          </a:prstGeom>
          <a:noFill/>
        </p:spPr>
        <p:txBody>
          <a:bodyPr wrap="square" rtlCol="0">
            <a:spAutoFit/>
          </a:bodyPr>
          <a:lstStyle/>
          <a:p>
            <a:r>
              <a:rPr lang="en-US" sz="2400" dirty="0" smtClean="0"/>
              <a:t>Human somatic cells have 46 chromosomes.</a:t>
            </a:r>
          </a:p>
          <a:p>
            <a:endParaRPr lang="en-US" sz="2400" dirty="0"/>
          </a:p>
          <a:p>
            <a:r>
              <a:rPr lang="en-US" sz="2400" dirty="0" smtClean="0"/>
              <a:t>For each of the following stages of meiosis, state the number of genome copies (“n”) and the </a:t>
            </a:r>
            <a:r>
              <a:rPr lang="en-US" sz="2400" dirty="0" err="1" smtClean="0"/>
              <a:t>ploidy</a:t>
            </a:r>
            <a:r>
              <a:rPr lang="en-US" sz="2400" dirty="0" smtClean="0"/>
              <a:t> (haploid or diploid) of the cell (NOTE: we consider the daughters to be separate cells after the completion of anaphase)</a:t>
            </a:r>
          </a:p>
          <a:p>
            <a:endParaRPr lang="en-US" sz="2400" dirty="0"/>
          </a:p>
          <a:p>
            <a:endParaRPr lang="en-US" sz="2400" dirty="0" smtClean="0"/>
          </a:p>
          <a:p>
            <a:pPr marL="457200" indent="-457200">
              <a:buFont typeface="+mj-lt"/>
              <a:buAutoNum type="arabicPeriod"/>
            </a:pPr>
            <a:r>
              <a:rPr lang="en-US" sz="2400" dirty="0" smtClean="0"/>
              <a:t>Prophase I</a:t>
            </a:r>
          </a:p>
          <a:p>
            <a:pPr marL="457200" indent="-457200">
              <a:buFont typeface="+mj-lt"/>
              <a:buAutoNum type="arabicPeriod"/>
            </a:pPr>
            <a:r>
              <a:rPr lang="en-US" sz="2400" dirty="0" err="1" smtClean="0"/>
              <a:t>Telophase</a:t>
            </a:r>
            <a:r>
              <a:rPr lang="en-US" sz="2400" dirty="0" smtClean="0"/>
              <a:t> I</a:t>
            </a:r>
          </a:p>
          <a:p>
            <a:pPr marL="457200" indent="-457200">
              <a:buFont typeface="+mj-lt"/>
              <a:buAutoNum type="arabicPeriod"/>
            </a:pPr>
            <a:r>
              <a:rPr lang="en-US" sz="2400" dirty="0" err="1" smtClean="0"/>
              <a:t>Telophase</a:t>
            </a:r>
            <a:r>
              <a:rPr lang="en-US" sz="2400" dirty="0" smtClean="0"/>
              <a:t> II</a:t>
            </a:r>
            <a:endParaRPr lang="en-US" sz="2400" dirty="0"/>
          </a:p>
          <a:p>
            <a:endParaRPr lang="en-US" sz="2400" dirty="0" smtClean="0"/>
          </a:p>
          <a:p>
            <a:endParaRPr lang="en-US" sz="2400" dirty="0"/>
          </a:p>
        </p:txBody>
      </p:sp>
      <p:pic>
        <p:nvPicPr>
          <p:cNvPr id="3" name="Picture 2" descr="Screen Shot 2013-01-24 at 10.30.46 PM.png"/>
          <p:cNvPicPr>
            <a:picLocks noChangeAspect="1"/>
          </p:cNvPicPr>
          <p:nvPr/>
        </p:nvPicPr>
        <p:blipFill rotWithShape="1">
          <a:blip r:embed="rId2">
            <a:extLst>
              <a:ext uri="{28A0092B-C50C-407E-A947-70E740481C1C}">
                <a14:useLocalDpi xmlns:a14="http://schemas.microsoft.com/office/drawing/2010/main" val="0"/>
              </a:ext>
            </a:extLst>
          </a:blip>
          <a:srcRect r="35494"/>
          <a:stretch/>
        </p:blipFill>
        <p:spPr>
          <a:xfrm>
            <a:off x="5983706" y="544527"/>
            <a:ext cx="2919662" cy="6181645"/>
          </a:xfrm>
          <a:prstGeom prst="rect">
            <a:avLst/>
          </a:prstGeom>
        </p:spPr>
      </p:pic>
    </p:spTree>
    <p:extLst>
      <p:ext uri="{BB962C8B-B14F-4D97-AF65-F5344CB8AC3E}">
        <p14:creationId xmlns:p14="http://schemas.microsoft.com/office/powerpoint/2010/main" val="1215300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normAutofit fontScale="90000"/>
          </a:bodyPr>
          <a:lstStyle/>
          <a:p>
            <a:r>
              <a:rPr lang="en-US" dirty="0" smtClean="0"/>
              <a:t>In Prophase I, a human </a:t>
            </a:r>
            <a:r>
              <a:rPr lang="en-US" dirty="0" err="1" smtClean="0"/>
              <a:t>meiocyte</a:t>
            </a:r>
            <a:r>
              <a:rPr lang="en-US" dirty="0" smtClean="0"/>
              <a:t> is:</a:t>
            </a:r>
            <a:endParaRPr lang="en-US" dirty="0"/>
          </a:p>
        </p:txBody>
      </p:sp>
      <p:sp>
        <p:nvSpPr>
          <p:cNvPr id="3" name="TPAnswers"/>
          <p:cNvSpPr>
            <a:spLocks noGrp="1"/>
          </p:cNvSpPr>
          <p:nvPr>
            <p:ph type="body" idx="1"/>
            <p:custDataLst>
              <p:tags r:id="rId3"/>
            </p:custDataLst>
          </p:nvPr>
        </p:nvSpPr>
        <p:spPr>
          <a:xfrm>
            <a:off x="1032235" y="1522430"/>
            <a:ext cx="3134412" cy="4525963"/>
          </a:xfrm>
        </p:spPr>
        <p:txBody>
          <a:bodyPr/>
          <a:lstStyle/>
          <a:p>
            <a:pPr marL="514350" indent="-514350">
              <a:buFont typeface="Arial"/>
              <a:buAutoNum type="alphaUcPeriod"/>
            </a:pPr>
            <a:r>
              <a:rPr lang="en-US" dirty="0" smtClean="0"/>
              <a:t>4n, diploid</a:t>
            </a:r>
          </a:p>
          <a:p>
            <a:pPr marL="514350" indent="-514350">
              <a:buFont typeface="Arial"/>
              <a:buAutoNum type="alphaUcPeriod"/>
            </a:pPr>
            <a:r>
              <a:rPr lang="en-US" dirty="0" smtClean="0"/>
              <a:t>4n, haploid</a:t>
            </a:r>
          </a:p>
          <a:p>
            <a:pPr marL="514350" indent="-514350">
              <a:buFont typeface="Arial"/>
              <a:buAutoNum type="alphaUcPeriod"/>
            </a:pPr>
            <a:r>
              <a:rPr lang="en-US" dirty="0" smtClean="0"/>
              <a:t>2n, diploid</a:t>
            </a:r>
          </a:p>
          <a:p>
            <a:pPr marL="514350" indent="-514350">
              <a:buFont typeface="Arial"/>
              <a:buAutoNum type="alphaUcPeriod"/>
            </a:pPr>
            <a:r>
              <a:rPr lang="en-US" dirty="0" smtClean="0"/>
              <a:t>2n, haploid</a:t>
            </a:r>
          </a:p>
          <a:p>
            <a:pPr marL="514350" indent="-514350">
              <a:buFont typeface="Arial"/>
              <a:buAutoNum type="alphaUcPeriod"/>
            </a:pPr>
            <a:r>
              <a:rPr lang="en-US" dirty="0" smtClean="0"/>
              <a:t>n, diploid</a:t>
            </a:r>
          </a:p>
          <a:p>
            <a:pPr marL="514350" indent="-514350">
              <a:buFont typeface="Arial"/>
              <a:buAutoNum type="alphaUcPeriod"/>
            </a:pPr>
            <a:r>
              <a:rPr lang="en-US" dirty="0" smtClean="0"/>
              <a:t>n, haploid</a:t>
            </a:r>
            <a:endParaRPr lang="en-US" dirty="0"/>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2844709255"/>
              </p:ext>
            </p:extLst>
          </p:nvPr>
        </p:nvGraphicFramePr>
        <p:xfrm>
          <a:off x="3990026" y="1487079"/>
          <a:ext cx="4572000" cy="5143500"/>
        </p:xfrm>
        <a:graphic>
          <a:graphicData uri="http://schemas.openxmlformats.org/presentationml/2006/ole">
            <mc:AlternateContent xmlns:mc="http://schemas.openxmlformats.org/markup-compatibility/2006">
              <mc:Choice xmlns:v="urn:schemas-microsoft-com:vml" Requires="v">
                <p:oleObj spid="_x0000_s7208" name="Chart" r:id="rId7" imgW="4571952" imgH="5143584" progId="MSGraph.Chart.8">
                  <p:embed followColorScheme="full"/>
                </p:oleObj>
              </mc:Choice>
              <mc:Fallback>
                <p:oleObj name="Chart" r:id="rId7" imgW="4571952" imgH="5143584" progId="MSGraph.Chart.8">
                  <p:embed followColorScheme="full"/>
                  <p:pic>
                    <p:nvPicPr>
                      <p:cNvPr id="0" name=""/>
                      <p:cNvPicPr/>
                      <p:nvPr/>
                    </p:nvPicPr>
                    <p:blipFill>
                      <a:blip r:embed="rId8"/>
                      <a:stretch>
                        <a:fillRect/>
                      </a:stretch>
                    </p:blipFill>
                    <p:spPr>
                      <a:xfrm>
                        <a:off x="3990026" y="1487079"/>
                        <a:ext cx="4572000" cy="5143500"/>
                      </a:xfrm>
                      <a:prstGeom prst="rect">
                        <a:avLst/>
                      </a:prstGeom>
                    </p:spPr>
                  </p:pic>
                </p:oleObj>
              </mc:Fallback>
            </mc:AlternateContent>
          </a:graphicData>
        </a:graphic>
      </p:graphicFrame>
      <p:sp>
        <p:nvSpPr>
          <p:cNvPr id="5" name="CAI1"/>
          <p:cNvSpPr/>
          <p:nvPr>
            <p:custDataLst>
              <p:tags r:id="rId5"/>
            </p:custDataLst>
          </p:nvPr>
        </p:nvSpPr>
        <p:spPr>
          <a:xfrm rot="10800000">
            <a:off x="717275" y="1568150"/>
            <a:ext cx="393700" cy="393700"/>
          </a:xfrm>
          <a:custGeom>
            <a:avLst/>
            <a:gdLst/>
            <a:ahLst/>
            <a:cxnLst/>
            <a:rect l="0" t="0" r="0" b="0"/>
            <a:pathLst>
              <a:path w="1524001" h="1752601">
                <a:moveTo>
                  <a:pt x="1295400" y="1066800"/>
                </a:moveTo>
                <a:lnTo>
                  <a:pt x="1524000" y="533400"/>
                </a:lnTo>
                <a:lnTo>
                  <a:pt x="914400" y="0"/>
                </a:lnTo>
                <a:lnTo>
                  <a:pt x="0" y="1447800"/>
                </a:lnTo>
                <a:lnTo>
                  <a:pt x="0" y="1752600"/>
                </a:lnTo>
                <a:lnTo>
                  <a:pt x="990600" y="533400"/>
                </a:lnTo>
                <a:close/>
              </a:path>
            </a:pathLst>
          </a:custGeom>
          <a:gradFill flip="none" rotWithShape="1">
            <a:gsLst>
              <a:gs pos="0">
                <a:srgbClr val="00C800"/>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56301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normAutofit fontScale="90000"/>
          </a:bodyPr>
          <a:lstStyle/>
          <a:p>
            <a:r>
              <a:rPr lang="en-US" dirty="0" smtClean="0"/>
              <a:t>In Prophase II, a human </a:t>
            </a:r>
            <a:r>
              <a:rPr lang="en-US" dirty="0" err="1" smtClean="0"/>
              <a:t>meiocyte</a:t>
            </a:r>
            <a:r>
              <a:rPr lang="en-US" dirty="0" smtClean="0"/>
              <a:t> is:</a:t>
            </a:r>
            <a:endParaRPr lang="en-US" dirty="0"/>
          </a:p>
        </p:txBody>
      </p:sp>
      <p:sp>
        <p:nvSpPr>
          <p:cNvPr id="3" name="TPAnswers"/>
          <p:cNvSpPr>
            <a:spLocks noGrp="1"/>
          </p:cNvSpPr>
          <p:nvPr>
            <p:ph type="body" idx="1"/>
            <p:custDataLst>
              <p:tags r:id="rId3"/>
            </p:custDataLst>
          </p:nvPr>
        </p:nvSpPr>
        <p:spPr>
          <a:xfrm>
            <a:off x="457200" y="1600200"/>
            <a:ext cx="4114800" cy="4525963"/>
          </a:xfrm>
        </p:spPr>
        <p:txBody>
          <a:bodyPr/>
          <a:lstStyle/>
          <a:p>
            <a:pPr marL="514350" indent="-514350">
              <a:buFont typeface="Arial"/>
              <a:buAutoNum type="alphaUcPeriod"/>
            </a:pPr>
            <a:r>
              <a:rPr lang="en-US" dirty="0" smtClean="0"/>
              <a:t>4n, diploid</a:t>
            </a:r>
          </a:p>
          <a:p>
            <a:pPr marL="514350" indent="-514350">
              <a:buFont typeface="Arial"/>
              <a:buAutoNum type="alphaUcPeriod"/>
            </a:pPr>
            <a:r>
              <a:rPr lang="en-US" dirty="0" smtClean="0"/>
              <a:t>4n, haploid</a:t>
            </a:r>
          </a:p>
          <a:p>
            <a:pPr marL="514350" indent="-514350">
              <a:buFont typeface="Arial"/>
              <a:buAutoNum type="alphaUcPeriod"/>
            </a:pPr>
            <a:r>
              <a:rPr lang="en-US" dirty="0" smtClean="0"/>
              <a:t>2n, diploid</a:t>
            </a:r>
          </a:p>
          <a:p>
            <a:pPr marL="514350" indent="-514350">
              <a:buFont typeface="Arial"/>
              <a:buAutoNum type="alphaUcPeriod"/>
            </a:pPr>
            <a:r>
              <a:rPr lang="en-US" dirty="0" smtClean="0"/>
              <a:t>2n, haploid</a:t>
            </a:r>
          </a:p>
          <a:p>
            <a:pPr marL="514350" indent="-514350">
              <a:buFont typeface="Arial"/>
              <a:buAutoNum type="alphaUcPeriod"/>
            </a:pPr>
            <a:r>
              <a:rPr lang="en-US" dirty="0" smtClean="0"/>
              <a:t>n, diploid</a:t>
            </a:r>
          </a:p>
          <a:p>
            <a:pPr marL="514350" indent="-514350">
              <a:buFont typeface="Arial"/>
              <a:buAutoNum type="alphaUcPeriod"/>
            </a:pPr>
            <a:r>
              <a:rPr lang="en-US" dirty="0" smtClean="0"/>
              <a:t>n, haploid</a:t>
            </a:r>
            <a:endParaRPr lang="en-US" dirty="0"/>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727398222"/>
              </p:ext>
            </p:extLst>
          </p:nvPr>
        </p:nvGraphicFramePr>
        <p:xfrm>
          <a:off x="3990026" y="1487079"/>
          <a:ext cx="4572000" cy="5143500"/>
        </p:xfrm>
        <a:graphic>
          <a:graphicData uri="http://schemas.openxmlformats.org/presentationml/2006/ole">
            <mc:AlternateContent xmlns:mc="http://schemas.openxmlformats.org/markup-compatibility/2006">
              <mc:Choice xmlns:v="urn:schemas-microsoft-com:vml" Requires="v">
                <p:oleObj spid="_x0000_s8232" name="Chart" r:id="rId7" imgW="4571952" imgH="5143584" progId="MSGraph.Chart.8">
                  <p:embed followColorScheme="full"/>
                </p:oleObj>
              </mc:Choice>
              <mc:Fallback>
                <p:oleObj name="Chart" r:id="rId7" imgW="4571952" imgH="5143584" progId="MSGraph.Chart.8">
                  <p:embed followColorScheme="full"/>
                  <p:pic>
                    <p:nvPicPr>
                      <p:cNvPr id="0" name=""/>
                      <p:cNvPicPr/>
                      <p:nvPr/>
                    </p:nvPicPr>
                    <p:blipFill>
                      <a:blip r:embed="rId8"/>
                      <a:stretch>
                        <a:fillRect/>
                      </a:stretch>
                    </p:blipFill>
                    <p:spPr>
                      <a:xfrm>
                        <a:off x="3990026" y="1487079"/>
                        <a:ext cx="4572000" cy="5143500"/>
                      </a:xfrm>
                      <a:prstGeom prst="rect">
                        <a:avLst/>
                      </a:prstGeom>
                    </p:spPr>
                  </p:pic>
                </p:oleObj>
              </mc:Fallback>
            </mc:AlternateContent>
          </a:graphicData>
        </a:graphic>
      </p:graphicFrame>
      <p:sp>
        <p:nvSpPr>
          <p:cNvPr id="5" name="CAI1"/>
          <p:cNvSpPr/>
          <p:nvPr>
            <p:custDataLst>
              <p:tags r:id="rId5"/>
            </p:custDataLst>
          </p:nvPr>
        </p:nvSpPr>
        <p:spPr>
          <a:xfrm rot="10800000">
            <a:off x="81280" y="3460666"/>
            <a:ext cx="469900" cy="469900"/>
          </a:xfrm>
          <a:custGeom>
            <a:avLst/>
            <a:gdLst/>
            <a:ahLst/>
            <a:cxnLst/>
            <a:rect l="0" t="0" r="0" b="0"/>
            <a:pathLst>
              <a:path w="1524001" h="1752601">
                <a:moveTo>
                  <a:pt x="1295400" y="1066800"/>
                </a:moveTo>
                <a:lnTo>
                  <a:pt x="1524000" y="533400"/>
                </a:lnTo>
                <a:lnTo>
                  <a:pt x="914400" y="0"/>
                </a:lnTo>
                <a:lnTo>
                  <a:pt x="0" y="1447800"/>
                </a:lnTo>
                <a:lnTo>
                  <a:pt x="0" y="1752600"/>
                </a:lnTo>
                <a:lnTo>
                  <a:pt x="990600" y="533400"/>
                </a:lnTo>
                <a:close/>
              </a:path>
            </a:pathLst>
          </a:custGeom>
          <a:gradFill flip="none" rotWithShape="1">
            <a:gsLst>
              <a:gs pos="0">
                <a:srgbClr val="00C800"/>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39771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normAutofit fontScale="90000"/>
          </a:bodyPr>
          <a:lstStyle/>
          <a:p>
            <a:r>
              <a:rPr lang="en-US" dirty="0" smtClean="0"/>
              <a:t>In </a:t>
            </a:r>
            <a:r>
              <a:rPr lang="en-US" dirty="0" err="1" smtClean="0"/>
              <a:t>Telophase</a:t>
            </a:r>
            <a:r>
              <a:rPr lang="en-US" dirty="0" smtClean="0"/>
              <a:t> II, a human </a:t>
            </a:r>
            <a:r>
              <a:rPr lang="en-US" dirty="0" err="1" smtClean="0"/>
              <a:t>meiocyte</a:t>
            </a:r>
            <a:r>
              <a:rPr lang="en-US" dirty="0" smtClean="0"/>
              <a:t> is:</a:t>
            </a:r>
            <a:endParaRPr lang="en-US" dirty="0"/>
          </a:p>
        </p:txBody>
      </p:sp>
      <p:sp>
        <p:nvSpPr>
          <p:cNvPr id="3" name="TPAnswers"/>
          <p:cNvSpPr>
            <a:spLocks noGrp="1"/>
          </p:cNvSpPr>
          <p:nvPr>
            <p:ph type="body" idx="1"/>
            <p:custDataLst>
              <p:tags r:id="rId3"/>
            </p:custDataLst>
          </p:nvPr>
        </p:nvSpPr>
        <p:spPr>
          <a:xfrm>
            <a:off x="457200" y="1600200"/>
            <a:ext cx="4114800" cy="4525963"/>
          </a:xfrm>
        </p:spPr>
        <p:txBody>
          <a:bodyPr/>
          <a:lstStyle/>
          <a:p>
            <a:pPr marL="514350" indent="-514350">
              <a:buFont typeface="Arial"/>
              <a:buAutoNum type="alphaUcPeriod"/>
            </a:pPr>
            <a:r>
              <a:rPr lang="en-US" dirty="0" smtClean="0"/>
              <a:t>4n, diploid</a:t>
            </a:r>
          </a:p>
          <a:p>
            <a:pPr marL="514350" indent="-514350">
              <a:buFont typeface="Arial"/>
              <a:buAutoNum type="alphaUcPeriod"/>
            </a:pPr>
            <a:r>
              <a:rPr lang="en-US" dirty="0" smtClean="0"/>
              <a:t>4n, haploid</a:t>
            </a:r>
          </a:p>
          <a:p>
            <a:pPr marL="514350" indent="-514350">
              <a:buFont typeface="Arial"/>
              <a:buAutoNum type="alphaUcPeriod"/>
            </a:pPr>
            <a:r>
              <a:rPr lang="en-US" dirty="0" smtClean="0"/>
              <a:t>2n, diploid</a:t>
            </a:r>
          </a:p>
          <a:p>
            <a:pPr marL="514350" indent="-514350">
              <a:buFont typeface="Arial"/>
              <a:buAutoNum type="alphaUcPeriod"/>
            </a:pPr>
            <a:r>
              <a:rPr lang="en-US" dirty="0" smtClean="0"/>
              <a:t>2n, haploid</a:t>
            </a:r>
          </a:p>
          <a:p>
            <a:pPr marL="514350" indent="-514350">
              <a:buFont typeface="Arial"/>
              <a:buAutoNum type="alphaUcPeriod"/>
            </a:pPr>
            <a:r>
              <a:rPr lang="en-US" dirty="0" smtClean="0"/>
              <a:t>n, diploid</a:t>
            </a:r>
          </a:p>
          <a:p>
            <a:pPr marL="514350" indent="-514350">
              <a:buFont typeface="Arial"/>
              <a:buAutoNum type="alphaUcPeriod"/>
            </a:pPr>
            <a:r>
              <a:rPr lang="en-US" dirty="0" smtClean="0"/>
              <a:t>n, haploid</a:t>
            </a:r>
            <a:endParaRPr lang="en-US" dirty="0"/>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2969273975"/>
              </p:ext>
            </p:extLst>
          </p:nvPr>
        </p:nvGraphicFramePr>
        <p:xfrm>
          <a:off x="3990026" y="1487079"/>
          <a:ext cx="4572000" cy="5143500"/>
        </p:xfrm>
        <a:graphic>
          <a:graphicData uri="http://schemas.openxmlformats.org/presentationml/2006/ole">
            <mc:AlternateContent xmlns:mc="http://schemas.openxmlformats.org/markup-compatibility/2006">
              <mc:Choice xmlns:v="urn:schemas-microsoft-com:vml" Requires="v">
                <p:oleObj spid="_x0000_s9257" name="Chart" r:id="rId7" imgW="4571952" imgH="5143584" progId="MSGraph.Chart.8">
                  <p:embed followColorScheme="full"/>
                </p:oleObj>
              </mc:Choice>
              <mc:Fallback>
                <p:oleObj name="Chart" r:id="rId7" imgW="4571952" imgH="5143584" progId="MSGraph.Chart.8">
                  <p:embed followColorScheme="full"/>
                  <p:pic>
                    <p:nvPicPr>
                      <p:cNvPr id="0" name=""/>
                      <p:cNvPicPr/>
                      <p:nvPr/>
                    </p:nvPicPr>
                    <p:blipFill>
                      <a:blip r:embed="rId8"/>
                      <a:stretch>
                        <a:fillRect/>
                      </a:stretch>
                    </p:blipFill>
                    <p:spPr>
                      <a:xfrm>
                        <a:off x="3990026" y="1487079"/>
                        <a:ext cx="4572000" cy="5143500"/>
                      </a:xfrm>
                      <a:prstGeom prst="rect">
                        <a:avLst/>
                      </a:prstGeom>
                    </p:spPr>
                  </p:pic>
                </p:oleObj>
              </mc:Fallback>
            </mc:AlternateContent>
          </a:graphicData>
        </a:graphic>
      </p:graphicFrame>
      <p:sp>
        <p:nvSpPr>
          <p:cNvPr id="5" name="CAI1"/>
          <p:cNvSpPr/>
          <p:nvPr>
            <p:custDataLst>
              <p:tags r:id="rId5"/>
            </p:custDataLst>
          </p:nvPr>
        </p:nvSpPr>
        <p:spPr>
          <a:xfrm rot="10800000">
            <a:off x="81280" y="4631098"/>
            <a:ext cx="469900" cy="469900"/>
          </a:xfrm>
          <a:custGeom>
            <a:avLst/>
            <a:gdLst/>
            <a:ahLst/>
            <a:cxnLst/>
            <a:rect l="0" t="0" r="0" b="0"/>
            <a:pathLst>
              <a:path w="1524001" h="1752601">
                <a:moveTo>
                  <a:pt x="1295400" y="1066800"/>
                </a:moveTo>
                <a:lnTo>
                  <a:pt x="1524000" y="533400"/>
                </a:lnTo>
                <a:lnTo>
                  <a:pt x="914400" y="0"/>
                </a:lnTo>
                <a:lnTo>
                  <a:pt x="0" y="1447800"/>
                </a:lnTo>
                <a:lnTo>
                  <a:pt x="0" y="1752600"/>
                </a:lnTo>
                <a:lnTo>
                  <a:pt x="990600" y="533400"/>
                </a:lnTo>
                <a:close/>
              </a:path>
            </a:pathLst>
          </a:custGeom>
          <a:gradFill flip="none" rotWithShape="1">
            <a:gsLst>
              <a:gs pos="0">
                <a:srgbClr val="00C800"/>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2"/>
    </p:custDataLst>
    <p:extLst>
      <p:ext uri="{BB962C8B-B14F-4D97-AF65-F5344CB8AC3E}">
        <p14:creationId xmlns:p14="http://schemas.microsoft.com/office/powerpoint/2010/main" val="349639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Meiosis generates variation in two distinct and important ways</a:t>
            </a:r>
            <a:endParaRPr lang="en-US" dirty="0"/>
          </a:p>
        </p:txBody>
      </p:sp>
      <p:sp>
        <p:nvSpPr>
          <p:cNvPr id="4" name="Content Placeholder 3"/>
          <p:cNvSpPr>
            <a:spLocks noGrp="1"/>
          </p:cNvSpPr>
          <p:nvPr>
            <p:ph idx="1"/>
          </p:nvPr>
        </p:nvSpPr>
        <p:spPr>
          <a:xfrm>
            <a:off x="457200" y="2173705"/>
            <a:ext cx="8229600" cy="3952458"/>
          </a:xfrm>
        </p:spPr>
        <p:txBody>
          <a:bodyPr/>
          <a:lstStyle/>
          <a:p>
            <a:pPr marL="514350" indent="-514350">
              <a:buFont typeface="+mj-lt"/>
              <a:buAutoNum type="arabicPeriod"/>
            </a:pPr>
            <a:r>
              <a:rPr lang="en-US" dirty="0"/>
              <a:t>Crossing over between homologous chromosomes </a:t>
            </a:r>
            <a:r>
              <a:rPr lang="en-US" dirty="0">
                <a:hlinkClick r:id="rId2"/>
              </a:rPr>
              <a:t>https://</a:t>
            </a:r>
            <a:r>
              <a:rPr lang="en-US" dirty="0" smtClean="0">
                <a:hlinkClick r:id="rId2"/>
              </a:rPr>
              <a:t>youtu.be/BhJf9MHHmc4</a:t>
            </a:r>
            <a:endParaRPr lang="en-US" dirty="0"/>
          </a:p>
          <a:p>
            <a:pPr marL="514350" indent="-514350">
              <a:buFont typeface="+mj-lt"/>
              <a:buAutoNum type="arabicPeriod"/>
            </a:pPr>
            <a:r>
              <a:rPr lang="en-US" dirty="0" smtClean="0"/>
              <a:t>Independent </a:t>
            </a:r>
            <a:r>
              <a:rPr lang="en-US" dirty="0"/>
              <a:t>assortment of homologous </a:t>
            </a:r>
            <a:r>
              <a:rPr lang="en-US" dirty="0" smtClean="0"/>
              <a:t>chromosomes </a:t>
            </a:r>
            <a:r>
              <a:rPr lang="en-US" dirty="0">
                <a:hlinkClick r:id="rId3"/>
              </a:rPr>
              <a:t>http://youtu.be/wAHEejRUQdw</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96087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4675" y="240534"/>
            <a:ext cx="5821651" cy="523220"/>
          </a:xfrm>
          <a:prstGeom prst="rect">
            <a:avLst/>
          </a:prstGeom>
          <a:noFill/>
        </p:spPr>
        <p:txBody>
          <a:bodyPr wrap="none" rtlCol="0">
            <a:spAutoFit/>
          </a:bodyPr>
          <a:lstStyle/>
          <a:p>
            <a:r>
              <a:rPr lang="en-US" sz="2800" dirty="0" smtClean="0"/>
              <a:t>Crossing over occurs during Prophase I</a:t>
            </a:r>
            <a:endParaRPr lang="en-US" sz="2800" dirty="0"/>
          </a:p>
        </p:txBody>
      </p:sp>
      <p:pic>
        <p:nvPicPr>
          <p:cNvPr id="3" name="Picture 2" descr="Screen Shot 2013-01-24 at 10.40.20 PM.png"/>
          <p:cNvPicPr>
            <a:picLocks noChangeAspect="1"/>
          </p:cNvPicPr>
          <p:nvPr/>
        </p:nvPicPr>
        <p:blipFill rotWithShape="1">
          <a:blip r:embed="rId2">
            <a:extLst>
              <a:ext uri="{28A0092B-C50C-407E-A947-70E740481C1C}">
                <a14:useLocalDpi xmlns:a14="http://schemas.microsoft.com/office/drawing/2010/main" val="0"/>
              </a:ext>
            </a:extLst>
          </a:blip>
          <a:srcRect l="12843" t="19005" r="33997" b="18038"/>
          <a:stretch/>
        </p:blipFill>
        <p:spPr>
          <a:xfrm>
            <a:off x="1857080" y="1008668"/>
            <a:ext cx="3978112" cy="1677971"/>
          </a:xfrm>
          <a:prstGeom prst="rect">
            <a:avLst/>
          </a:prstGeom>
        </p:spPr>
      </p:pic>
      <p:sp>
        <p:nvSpPr>
          <p:cNvPr id="4" name="TextBox 3"/>
          <p:cNvSpPr txBox="1"/>
          <p:nvPr/>
        </p:nvSpPr>
        <p:spPr>
          <a:xfrm>
            <a:off x="261434" y="2620243"/>
            <a:ext cx="6562877" cy="4247317"/>
          </a:xfrm>
          <a:prstGeom prst="rect">
            <a:avLst/>
          </a:prstGeom>
          <a:noFill/>
        </p:spPr>
        <p:txBody>
          <a:bodyPr wrap="square" rtlCol="0">
            <a:spAutoFit/>
          </a:bodyPr>
          <a:lstStyle/>
          <a:p>
            <a:r>
              <a:rPr lang="en-US" dirty="0" smtClean="0"/>
              <a:t>Vocabulary:</a:t>
            </a:r>
          </a:p>
          <a:p>
            <a:pPr marL="285750" indent="-285750">
              <a:buFont typeface="Arial"/>
              <a:buChar char="•"/>
            </a:pPr>
            <a:r>
              <a:rPr lang="en-US" dirty="0" smtClean="0"/>
              <a:t>Replicated sister chromatids = </a:t>
            </a:r>
            <a:r>
              <a:rPr lang="en-US" b="1" u="sng" dirty="0" smtClean="0"/>
              <a:t>dyad</a:t>
            </a:r>
          </a:p>
          <a:p>
            <a:pPr marL="285750" indent="-285750">
              <a:buFont typeface="Arial"/>
              <a:buChar char="•"/>
            </a:pPr>
            <a:r>
              <a:rPr lang="en-US" dirty="0" smtClean="0"/>
              <a:t>homologous chromosomes (paired dyads) = </a:t>
            </a:r>
            <a:r>
              <a:rPr lang="en-US" b="1" u="sng" dirty="0" smtClean="0"/>
              <a:t>bivalent (tetrad)</a:t>
            </a:r>
          </a:p>
          <a:p>
            <a:pPr marL="285750" indent="-285750">
              <a:buFont typeface="Arial"/>
              <a:buChar char="•"/>
            </a:pPr>
            <a:r>
              <a:rPr lang="en-US" dirty="0"/>
              <a:t>the crossed over structure is known as a </a:t>
            </a:r>
            <a:r>
              <a:rPr lang="en-US" b="1" u="sng" dirty="0" smtClean="0"/>
              <a:t>chiasma (pl. chiasmata)</a:t>
            </a:r>
            <a:endParaRPr lang="en-US" b="1" u="sng" dirty="0"/>
          </a:p>
          <a:p>
            <a:pPr marL="285750" indent="-285750">
              <a:buFont typeface="Arial"/>
              <a:buChar char="•"/>
            </a:pPr>
            <a:r>
              <a:rPr lang="en-US" dirty="0"/>
              <a:t>Crossing over event </a:t>
            </a:r>
            <a:r>
              <a:rPr lang="en-US" dirty="0" smtClean="0"/>
              <a:t>is formally known </a:t>
            </a:r>
            <a:r>
              <a:rPr lang="en-US" dirty="0"/>
              <a:t>as </a:t>
            </a:r>
            <a:r>
              <a:rPr lang="en-US" b="1" u="sng" dirty="0"/>
              <a:t>synapsis</a:t>
            </a:r>
          </a:p>
          <a:p>
            <a:pPr marL="285750" indent="-285750">
              <a:buFont typeface="Arial"/>
              <a:buChar char="•"/>
            </a:pPr>
            <a:endParaRPr lang="en-US" dirty="0" smtClean="0"/>
          </a:p>
          <a:p>
            <a:pPr marL="285750" indent="-285750">
              <a:buFont typeface="Arial"/>
              <a:buChar char="•"/>
            </a:pPr>
            <a:r>
              <a:rPr lang="en-US" dirty="0" smtClean="0"/>
              <a:t>Prophase </a:t>
            </a:r>
            <a:r>
              <a:rPr lang="en-US" dirty="0"/>
              <a:t>I is longer than other phases, allows </a:t>
            </a:r>
            <a:r>
              <a:rPr lang="en-US" dirty="0" smtClean="0"/>
              <a:t>time for crossing over </a:t>
            </a:r>
            <a:r>
              <a:rPr lang="en-US" dirty="0"/>
              <a:t>to occur</a:t>
            </a:r>
          </a:p>
          <a:p>
            <a:pPr marL="285750" indent="-285750">
              <a:buFont typeface="Arial"/>
              <a:buChar char="•"/>
            </a:pPr>
            <a:r>
              <a:rPr lang="en-US" dirty="0" smtClean="0"/>
              <a:t>crossing over only occurs between </a:t>
            </a:r>
            <a:r>
              <a:rPr lang="en-US" u="sng" dirty="0" smtClean="0"/>
              <a:t>non-sister </a:t>
            </a:r>
            <a:r>
              <a:rPr lang="en-US" dirty="0" smtClean="0"/>
              <a:t>chromatids (Why? What’s the difference?)</a:t>
            </a:r>
          </a:p>
          <a:p>
            <a:pPr marL="285750" indent="-285750">
              <a:buFont typeface="Arial"/>
              <a:buChar char="•"/>
            </a:pPr>
            <a:r>
              <a:rPr lang="en-US" dirty="0" smtClean="0"/>
              <a:t>The DNA duplex is broken in the same (or similar) place and re-joined to the non-sister chromatid (as in the video)</a:t>
            </a:r>
          </a:p>
          <a:p>
            <a:pPr marL="285750" indent="-285750">
              <a:buFont typeface="Arial"/>
              <a:buChar char="•"/>
            </a:pPr>
            <a:r>
              <a:rPr lang="en-US" dirty="0" smtClean="0"/>
              <a:t>Generates variation in the genome</a:t>
            </a:r>
          </a:p>
          <a:p>
            <a:pPr marL="285750" indent="-285750">
              <a:buFont typeface="Arial"/>
              <a:buChar char="•"/>
            </a:pPr>
            <a:r>
              <a:rPr lang="en-US" dirty="0" smtClean="0"/>
              <a:t>Can lead to large insertions/deletions, other mutations</a:t>
            </a:r>
          </a:p>
          <a:p>
            <a:endParaRPr lang="en-US" dirty="0" smtClean="0"/>
          </a:p>
        </p:txBody>
      </p:sp>
      <p:sp>
        <p:nvSpPr>
          <p:cNvPr id="6" name="TextBox 5"/>
          <p:cNvSpPr txBox="1"/>
          <p:nvPr/>
        </p:nvSpPr>
        <p:spPr>
          <a:xfrm>
            <a:off x="3025629" y="2611223"/>
            <a:ext cx="2199641" cy="338554"/>
          </a:xfrm>
          <a:prstGeom prst="rect">
            <a:avLst/>
          </a:prstGeom>
          <a:noFill/>
        </p:spPr>
        <p:txBody>
          <a:bodyPr wrap="none" rtlCol="0">
            <a:spAutoFit/>
          </a:bodyPr>
          <a:lstStyle/>
          <a:p>
            <a:r>
              <a:rPr lang="en-US" sz="1600" dirty="0" smtClean="0"/>
              <a:t>Sister chromatids (dyad)</a:t>
            </a:r>
            <a:endParaRPr lang="en-US" sz="1600" dirty="0"/>
          </a:p>
        </p:txBody>
      </p:sp>
      <p:sp>
        <p:nvSpPr>
          <p:cNvPr id="7" name="TextBox 6"/>
          <p:cNvSpPr txBox="1"/>
          <p:nvPr/>
        </p:nvSpPr>
        <p:spPr>
          <a:xfrm>
            <a:off x="2168164" y="767440"/>
            <a:ext cx="952505" cy="369332"/>
          </a:xfrm>
          <a:prstGeom prst="rect">
            <a:avLst/>
          </a:prstGeom>
          <a:noFill/>
        </p:spPr>
        <p:txBody>
          <a:bodyPr wrap="none" rtlCol="0">
            <a:spAutoFit/>
          </a:bodyPr>
          <a:lstStyle/>
          <a:p>
            <a:r>
              <a:rPr lang="en-US" dirty="0" err="1" smtClean="0"/>
              <a:t>chiasma</a:t>
            </a:r>
            <a:endParaRPr lang="en-US" dirty="0"/>
          </a:p>
        </p:txBody>
      </p:sp>
      <p:sp>
        <p:nvSpPr>
          <p:cNvPr id="8" name="TextBox 7"/>
          <p:cNvSpPr txBox="1"/>
          <p:nvPr/>
        </p:nvSpPr>
        <p:spPr>
          <a:xfrm>
            <a:off x="3991631" y="763754"/>
            <a:ext cx="1374864" cy="369332"/>
          </a:xfrm>
          <a:prstGeom prst="rect">
            <a:avLst/>
          </a:prstGeom>
          <a:noFill/>
        </p:spPr>
        <p:txBody>
          <a:bodyPr wrap="none" rtlCol="0">
            <a:spAutoFit/>
          </a:bodyPr>
          <a:lstStyle/>
          <a:p>
            <a:r>
              <a:rPr lang="en-US" dirty="0" smtClean="0"/>
              <a:t>centromeres</a:t>
            </a:r>
            <a:endParaRPr lang="en-US" dirty="0"/>
          </a:p>
        </p:txBody>
      </p:sp>
      <p:sp>
        <p:nvSpPr>
          <p:cNvPr id="9" name="TextBox 8"/>
          <p:cNvSpPr txBox="1"/>
          <p:nvPr/>
        </p:nvSpPr>
        <p:spPr>
          <a:xfrm>
            <a:off x="921311" y="1738402"/>
            <a:ext cx="935769" cy="646331"/>
          </a:xfrm>
          <a:prstGeom prst="rect">
            <a:avLst/>
          </a:prstGeom>
          <a:noFill/>
        </p:spPr>
        <p:txBody>
          <a:bodyPr wrap="none" rtlCol="0">
            <a:spAutoFit/>
          </a:bodyPr>
          <a:lstStyle/>
          <a:p>
            <a:r>
              <a:rPr lang="en-US" dirty="0" smtClean="0"/>
              <a:t>Bivalent</a:t>
            </a:r>
          </a:p>
          <a:p>
            <a:r>
              <a:rPr lang="en-US" dirty="0" smtClean="0"/>
              <a:t>(tetrad)</a:t>
            </a:r>
            <a:endParaRPr lang="en-US" dirty="0"/>
          </a:p>
        </p:txBody>
      </p:sp>
      <p:sp>
        <p:nvSpPr>
          <p:cNvPr id="10" name="TextBox 9"/>
          <p:cNvSpPr txBox="1"/>
          <p:nvPr/>
        </p:nvSpPr>
        <p:spPr>
          <a:xfrm>
            <a:off x="5722071" y="1310012"/>
            <a:ext cx="2394408" cy="584775"/>
          </a:xfrm>
          <a:prstGeom prst="rect">
            <a:avLst/>
          </a:prstGeom>
          <a:noFill/>
        </p:spPr>
        <p:txBody>
          <a:bodyPr wrap="square" rtlCol="0">
            <a:spAutoFit/>
          </a:bodyPr>
          <a:lstStyle/>
          <a:p>
            <a:r>
              <a:rPr lang="en-US" sz="1600" dirty="0" smtClean="0"/>
              <a:t>Replicated paternal homolog of chromosome</a:t>
            </a:r>
            <a:endParaRPr lang="en-US" sz="1600" dirty="0"/>
          </a:p>
        </p:txBody>
      </p:sp>
      <p:sp>
        <p:nvSpPr>
          <p:cNvPr id="11" name="TextBox 10"/>
          <p:cNvSpPr txBox="1"/>
          <p:nvPr/>
        </p:nvSpPr>
        <p:spPr>
          <a:xfrm>
            <a:off x="5703217" y="1960458"/>
            <a:ext cx="2394408" cy="584775"/>
          </a:xfrm>
          <a:prstGeom prst="rect">
            <a:avLst/>
          </a:prstGeom>
          <a:noFill/>
        </p:spPr>
        <p:txBody>
          <a:bodyPr wrap="square" rtlCol="0">
            <a:spAutoFit/>
          </a:bodyPr>
          <a:lstStyle/>
          <a:p>
            <a:r>
              <a:rPr lang="en-US" sz="1600" dirty="0" smtClean="0"/>
              <a:t>Replicated maternal homolog of chromosome</a:t>
            </a:r>
            <a:endParaRPr lang="en-US" sz="1600" dirty="0"/>
          </a:p>
        </p:txBody>
      </p:sp>
      <p:pic>
        <p:nvPicPr>
          <p:cNvPr id="12" name="Picture 11" descr="Screen Shot 2013-01-24 at 10.43.06 PM.png"/>
          <p:cNvPicPr>
            <a:picLocks noChangeAspect="1"/>
          </p:cNvPicPr>
          <p:nvPr/>
        </p:nvPicPr>
        <p:blipFill rotWithShape="1">
          <a:blip r:embed="rId3">
            <a:extLst>
              <a:ext uri="{28A0092B-C50C-407E-A947-70E740481C1C}">
                <a14:useLocalDpi xmlns:a14="http://schemas.microsoft.com/office/drawing/2010/main" val="0"/>
              </a:ext>
            </a:extLst>
          </a:blip>
          <a:srcRect l="15253" t="1540" r="20087" b="48189"/>
          <a:stretch/>
        </p:blipFill>
        <p:spPr>
          <a:xfrm>
            <a:off x="6613098" y="3301251"/>
            <a:ext cx="2530902" cy="2317124"/>
          </a:xfrm>
          <a:prstGeom prst="rect">
            <a:avLst/>
          </a:prstGeom>
        </p:spPr>
      </p:pic>
    </p:spTree>
    <p:extLst>
      <p:ext uri="{BB962C8B-B14F-4D97-AF65-F5344CB8AC3E}">
        <p14:creationId xmlns:p14="http://schemas.microsoft.com/office/powerpoint/2010/main" val="372277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Meiosis generates variation in two distinct and important ways</a:t>
            </a:r>
            <a:endParaRPr lang="en-US" dirty="0"/>
          </a:p>
        </p:txBody>
      </p:sp>
      <p:sp>
        <p:nvSpPr>
          <p:cNvPr id="4" name="Content Placeholder 3"/>
          <p:cNvSpPr>
            <a:spLocks noGrp="1"/>
          </p:cNvSpPr>
          <p:nvPr>
            <p:ph idx="1"/>
          </p:nvPr>
        </p:nvSpPr>
        <p:spPr>
          <a:xfrm>
            <a:off x="457200" y="2173705"/>
            <a:ext cx="8229600" cy="3952458"/>
          </a:xfrm>
        </p:spPr>
        <p:txBody>
          <a:bodyPr/>
          <a:lstStyle/>
          <a:p>
            <a:pPr marL="514350" indent="-514350">
              <a:buFont typeface="+mj-lt"/>
              <a:buAutoNum type="arabicPeriod"/>
            </a:pPr>
            <a:r>
              <a:rPr lang="en-US" dirty="0"/>
              <a:t>Crossing over between homologous chromosomes </a:t>
            </a:r>
            <a:r>
              <a:rPr lang="en-US" dirty="0">
                <a:hlinkClick r:id="rId2"/>
              </a:rPr>
              <a:t>https://</a:t>
            </a:r>
            <a:r>
              <a:rPr lang="en-US" dirty="0" smtClean="0">
                <a:hlinkClick r:id="rId2"/>
              </a:rPr>
              <a:t>youtu.be/BhJf9MHHmc4</a:t>
            </a:r>
            <a:endParaRPr lang="en-US" dirty="0"/>
          </a:p>
          <a:p>
            <a:pPr marL="514350" indent="-514350">
              <a:buFont typeface="+mj-lt"/>
              <a:buAutoNum type="arabicPeriod"/>
            </a:pPr>
            <a:r>
              <a:rPr lang="en-US" dirty="0" smtClean="0"/>
              <a:t>Independent </a:t>
            </a:r>
            <a:r>
              <a:rPr lang="en-US" dirty="0"/>
              <a:t>assortment of homologous </a:t>
            </a:r>
            <a:r>
              <a:rPr lang="en-US" dirty="0" smtClean="0"/>
              <a:t>chromosomes </a:t>
            </a:r>
            <a:r>
              <a:rPr lang="en-US" dirty="0">
                <a:hlinkClick r:id="rId3"/>
              </a:rPr>
              <a:t>http://youtu.be/wAHEejRUQdw</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246406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Learning Objectives</a:t>
            </a:r>
            <a:endParaRPr lang="en-US" dirty="0"/>
          </a:p>
        </p:txBody>
      </p:sp>
      <p:sp>
        <p:nvSpPr>
          <p:cNvPr id="3" name="Content Placeholder 2"/>
          <p:cNvSpPr>
            <a:spLocks noGrp="1"/>
          </p:cNvSpPr>
          <p:nvPr>
            <p:ph idx="1"/>
          </p:nvPr>
        </p:nvSpPr>
        <p:spPr/>
        <p:txBody>
          <a:bodyPr/>
          <a:lstStyle/>
          <a:p>
            <a:r>
              <a:rPr lang="en-US" dirty="0" smtClean="0"/>
              <a:t>Understand the stages of mitosis</a:t>
            </a:r>
          </a:p>
          <a:p>
            <a:r>
              <a:rPr lang="en-US" dirty="0" smtClean="0"/>
              <a:t>Understand the stages of meiosis</a:t>
            </a:r>
          </a:p>
          <a:p>
            <a:r>
              <a:rPr lang="en-US" dirty="0" smtClean="0"/>
              <a:t>Explain and discuss the differences between mitosis and meiosis</a:t>
            </a:r>
          </a:p>
          <a:p>
            <a:r>
              <a:rPr lang="en-US" dirty="0" smtClean="0"/>
              <a:t>Explain how meiosis generates variation: </a:t>
            </a:r>
          </a:p>
          <a:p>
            <a:pPr lvl="1"/>
            <a:r>
              <a:rPr lang="en-US" dirty="0" smtClean="0"/>
              <a:t>Crossing over between homologous chromosomes</a:t>
            </a:r>
          </a:p>
          <a:p>
            <a:pPr lvl="1"/>
            <a:r>
              <a:rPr lang="en-US" dirty="0" smtClean="0"/>
              <a:t>Independent assortment of chromosomes</a:t>
            </a:r>
            <a:endParaRPr lang="en-US" dirty="0"/>
          </a:p>
        </p:txBody>
      </p:sp>
    </p:spTree>
    <p:extLst>
      <p:ext uri="{BB962C8B-B14F-4D97-AF65-F5344CB8AC3E}">
        <p14:creationId xmlns:p14="http://schemas.microsoft.com/office/powerpoint/2010/main" val="328226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9815" y="203527"/>
            <a:ext cx="7919985" cy="1200329"/>
          </a:xfrm>
          <a:prstGeom prst="rect">
            <a:avLst/>
          </a:prstGeom>
          <a:noFill/>
        </p:spPr>
        <p:txBody>
          <a:bodyPr wrap="square" rtlCol="0">
            <a:spAutoFit/>
          </a:bodyPr>
          <a:lstStyle/>
          <a:p>
            <a:r>
              <a:rPr lang="en-US" sz="3600" dirty="0" smtClean="0"/>
              <a:t>Independent assortment of homologous chromosomes in Meiosis I</a:t>
            </a:r>
            <a:endParaRPr lang="en-US" sz="3600" dirty="0"/>
          </a:p>
        </p:txBody>
      </p:sp>
      <p:sp>
        <p:nvSpPr>
          <p:cNvPr id="4" name="TextBox 3"/>
          <p:cNvSpPr txBox="1"/>
          <p:nvPr/>
        </p:nvSpPr>
        <p:spPr>
          <a:xfrm>
            <a:off x="639815" y="4608209"/>
            <a:ext cx="7919985" cy="1938992"/>
          </a:xfrm>
          <a:prstGeom prst="rect">
            <a:avLst/>
          </a:prstGeom>
          <a:noFill/>
        </p:spPr>
        <p:txBody>
          <a:bodyPr wrap="square" rtlCol="0">
            <a:spAutoFit/>
          </a:bodyPr>
          <a:lstStyle/>
          <a:p>
            <a:pPr marL="285750" indent="-285750">
              <a:buFont typeface="Arial"/>
              <a:buChar char="•"/>
            </a:pPr>
            <a:r>
              <a:rPr lang="en-US" sz="2400" dirty="0" smtClean="0"/>
              <a:t>maternal and paternal copies of chromosomes can separate into either cell during meiosis I</a:t>
            </a:r>
          </a:p>
          <a:p>
            <a:pPr marL="285750" indent="-285750">
              <a:buFont typeface="Arial"/>
              <a:buChar char="•"/>
            </a:pPr>
            <a:r>
              <a:rPr lang="en-US" sz="2400" dirty="0" smtClean="0"/>
              <a:t>Occurs completely randomly, based on how the bivalents align on the metaphase I plate</a:t>
            </a:r>
          </a:p>
          <a:p>
            <a:pPr marL="285750" indent="-285750">
              <a:buFont typeface="Arial"/>
              <a:buChar char="•"/>
            </a:pPr>
            <a:r>
              <a:rPr lang="en-US" sz="2400" b="1" u="sng" dirty="0" smtClean="0"/>
              <a:t>possible gametes = 2</a:t>
            </a:r>
            <a:r>
              <a:rPr lang="en-US" sz="2400" b="1" u="sng" baseline="30000" dirty="0" smtClean="0"/>
              <a:t>n</a:t>
            </a:r>
            <a:r>
              <a:rPr lang="en-US" sz="2400" b="1" u="sng" dirty="0" smtClean="0"/>
              <a:t> </a:t>
            </a:r>
            <a:r>
              <a:rPr lang="en-US" sz="2400" dirty="0" smtClean="0"/>
              <a:t>(n=haploid chromosome #)</a:t>
            </a:r>
          </a:p>
        </p:txBody>
      </p:sp>
      <p:pic>
        <p:nvPicPr>
          <p:cNvPr id="11" name="Picture 10"/>
          <p:cNvPicPr>
            <a:picLocks noChangeAspect="1"/>
          </p:cNvPicPr>
          <p:nvPr/>
        </p:nvPicPr>
        <p:blipFill>
          <a:blip r:embed="rId2"/>
          <a:stretch>
            <a:fillRect/>
          </a:stretch>
        </p:blipFill>
        <p:spPr>
          <a:xfrm>
            <a:off x="2214144" y="1540818"/>
            <a:ext cx="4906080" cy="2930428"/>
          </a:xfrm>
          <a:prstGeom prst="rect">
            <a:avLst/>
          </a:prstGeom>
        </p:spPr>
      </p:pic>
    </p:spTree>
    <p:extLst>
      <p:ext uri="{BB962C8B-B14F-4D97-AF65-F5344CB8AC3E}">
        <p14:creationId xmlns:p14="http://schemas.microsoft.com/office/powerpoint/2010/main" val="86483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stretch>
            <a:fillRect/>
          </a:stretch>
        </p:blipFill>
        <p:spPr>
          <a:xfrm>
            <a:off x="5553078" y="907587"/>
            <a:ext cx="1513515" cy="1688632"/>
          </a:xfrm>
          <a:prstGeom prst="rect">
            <a:avLst/>
          </a:prstGeom>
        </p:spPr>
      </p:pic>
      <p:graphicFrame>
        <p:nvGraphicFramePr>
          <p:cNvPr id="4" name="TPResults"/>
          <p:cNvGraphicFramePr>
            <a:graphicFrameLocks noGrp="1"/>
          </p:cNvGraphicFramePr>
          <p:nvPr>
            <p:extLst>
              <p:ext uri="{D42A27DB-BD31-4B8C-83A1-F6EECF244321}">
                <p14:modId xmlns:p14="http://schemas.microsoft.com/office/powerpoint/2010/main" val="1459597288"/>
              </p:ext>
            </p:extLst>
          </p:nvPr>
        </p:nvGraphicFramePr>
        <p:xfrm>
          <a:off x="127000" y="2507782"/>
          <a:ext cx="4381500" cy="3200400"/>
        </p:xfrm>
        <a:graphic>
          <a:graphicData uri="http://schemas.openxmlformats.org/drawingml/2006/table">
            <a:tbl>
              <a:tblPr firstRow="1" bandRow="1">
                <a:tableStyleId>{5C22544A-7EE6-4342-B048-85BDC9FD1C3A}</a:tableStyleId>
              </a:tblPr>
              <a:tblGrid>
                <a:gridCol w="1460500"/>
                <a:gridCol w="2921000"/>
              </a:tblGrid>
              <a:tr h="317500">
                <a:tc>
                  <a:txBody>
                    <a:bodyPr/>
                    <a:lstStyle/>
                    <a:p>
                      <a:pPr algn="l"/>
                      <a:r>
                        <a:rPr lang="en-US" sz="2400" b="1" smtClean="0">
                          <a:solidFill>
                            <a:schemeClr val="tx2"/>
                          </a:solidFill>
                        </a:rPr>
                        <a:t>Rank</a:t>
                      </a:r>
                      <a:endParaRPr lang="en-US" sz="2400" b="1" dirty="0">
                        <a:solidFill>
                          <a:schemeClr val="tx2"/>
                        </a:solidFill>
                      </a:endParaRPr>
                    </a:p>
                  </a:txBody>
                  <a:tcPr>
                    <a:lnL w="12700" cmpd="sng">
                      <a:solidFill>
                        <a:schemeClr val="lt1"/>
                      </a:solidFill>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c>
                  <a:txBody>
                    <a:bodyPr/>
                    <a:lstStyle/>
                    <a:p>
                      <a:pPr algn="l"/>
                      <a:r>
                        <a:rPr lang="en-US" sz="2400" b="1" smtClean="0">
                          <a:solidFill>
                            <a:schemeClr val="tx2"/>
                          </a:solidFill>
                        </a:rPr>
                        <a:t>Responses</a:t>
                      </a:r>
                      <a:endParaRPr lang="en-US" sz="2400" b="1" dirty="0">
                        <a:solidFill>
                          <a:schemeClr val="tx2"/>
                        </a:solidFill>
                      </a:endParaRPr>
                    </a:p>
                  </a:txBody>
                  <a:tcPr>
                    <a:lnL w="12700" cmpd="sng">
                      <a:solidFill>
                        <a:schemeClr val="lt1"/>
                      </a:solidFill>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r>
              <a:tr h="317500">
                <a:tc>
                  <a:txBody>
                    <a:bodyPr/>
                    <a:lstStyle/>
                    <a:p>
                      <a:pPr algn="l"/>
                      <a:r>
                        <a:rPr lang="en-US" sz="2400" b="0" smtClean="0">
                          <a:solidFill>
                            <a:schemeClr val="tx2"/>
                          </a:solidFill>
                        </a:rPr>
                        <a:t>1</a:t>
                      </a:r>
                      <a:endParaRPr lang="en-US" sz="2400" b="0">
                        <a:solidFill>
                          <a:schemeClr val="tx2"/>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c>
                  <a:txBody>
                    <a:bodyPr/>
                    <a:lstStyle/>
                    <a:p>
                      <a:pPr algn="l"/>
                      <a:endParaRPr lang="en-US" sz="2400" b="0" dirty="0">
                        <a:solidFill>
                          <a:schemeClr val="tx2"/>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r>
              <a:tr h="317500">
                <a:tc>
                  <a:txBody>
                    <a:bodyPr/>
                    <a:lstStyle/>
                    <a:p>
                      <a:pPr algn="l"/>
                      <a:r>
                        <a:rPr lang="en-US" sz="2400" b="0" smtClean="0">
                          <a:solidFill>
                            <a:schemeClr val="tx2"/>
                          </a:solidFill>
                        </a:rPr>
                        <a:t>2</a:t>
                      </a:r>
                      <a:endParaRPr lang="en-US" sz="2400" b="0">
                        <a:solidFill>
                          <a:schemeClr val="tx2"/>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c>
                  <a:txBody>
                    <a:bodyPr/>
                    <a:lstStyle/>
                    <a:p>
                      <a:pPr algn="l"/>
                      <a:endParaRPr lang="en-US" sz="2400" b="0">
                        <a:solidFill>
                          <a:schemeClr val="tx2"/>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r>
              <a:tr h="317500">
                <a:tc>
                  <a:txBody>
                    <a:bodyPr/>
                    <a:lstStyle/>
                    <a:p>
                      <a:pPr algn="l"/>
                      <a:r>
                        <a:rPr lang="en-US" sz="2400" b="0" smtClean="0">
                          <a:solidFill>
                            <a:schemeClr val="tx2"/>
                          </a:solidFill>
                        </a:rPr>
                        <a:t>3</a:t>
                      </a:r>
                      <a:endParaRPr lang="en-US" sz="2400" b="0">
                        <a:solidFill>
                          <a:schemeClr val="tx2"/>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c>
                  <a:txBody>
                    <a:bodyPr/>
                    <a:lstStyle/>
                    <a:p>
                      <a:pPr algn="l"/>
                      <a:endParaRPr lang="en-US" sz="2400" b="0">
                        <a:solidFill>
                          <a:schemeClr val="tx2"/>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r>
              <a:tr h="317500">
                <a:tc>
                  <a:txBody>
                    <a:bodyPr/>
                    <a:lstStyle/>
                    <a:p>
                      <a:pPr algn="l"/>
                      <a:r>
                        <a:rPr lang="en-US" sz="2400" b="0" smtClean="0">
                          <a:solidFill>
                            <a:schemeClr val="tx2"/>
                          </a:solidFill>
                        </a:rPr>
                        <a:t>4</a:t>
                      </a:r>
                      <a:endParaRPr lang="en-US" sz="2400" b="0">
                        <a:solidFill>
                          <a:schemeClr val="tx2"/>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c>
                  <a:txBody>
                    <a:bodyPr/>
                    <a:lstStyle/>
                    <a:p>
                      <a:pPr algn="l"/>
                      <a:endParaRPr lang="en-US" sz="2400" b="0">
                        <a:solidFill>
                          <a:schemeClr val="tx2"/>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r>
              <a:tr h="317500">
                <a:tc>
                  <a:txBody>
                    <a:bodyPr/>
                    <a:lstStyle/>
                    <a:p>
                      <a:pPr algn="l"/>
                      <a:r>
                        <a:rPr lang="en-US" sz="2400" b="0" smtClean="0">
                          <a:solidFill>
                            <a:schemeClr val="tx2"/>
                          </a:solidFill>
                        </a:rPr>
                        <a:t>5</a:t>
                      </a:r>
                      <a:endParaRPr lang="en-US" sz="2400" b="0">
                        <a:solidFill>
                          <a:schemeClr val="tx2"/>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c>
                  <a:txBody>
                    <a:bodyPr/>
                    <a:lstStyle/>
                    <a:p>
                      <a:pPr algn="l"/>
                      <a:endParaRPr lang="en-US" sz="2400" b="0">
                        <a:solidFill>
                          <a:schemeClr val="tx2"/>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crgbClr r="0" g="0" b="0">
                        <a:alpha val="1000"/>
                      </a:scrgbClr>
                    </a:solidFill>
                  </a:tcPr>
                </a:tc>
              </a:tr>
              <a:tr h="317500">
                <a:tc>
                  <a:txBody>
                    <a:bodyPr/>
                    <a:lstStyle/>
                    <a:p>
                      <a:pPr algn="l"/>
                      <a:r>
                        <a:rPr lang="en-US" sz="2400" b="0" smtClean="0">
                          <a:solidFill>
                            <a:schemeClr val="tx2"/>
                          </a:solidFill>
                        </a:rPr>
                        <a:t>6</a:t>
                      </a:r>
                      <a:endParaRPr lang="en-US" sz="2400" b="0">
                        <a:solidFill>
                          <a:schemeClr val="tx2"/>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38100" cmpd="sng">
                      <a:solidFill>
                        <a:schemeClr val="lt1"/>
                      </a:solidFill>
                    </a:lnB>
                    <a:solidFill>
                      <a:scrgbClr r="0" g="0" b="0">
                        <a:alpha val="1000"/>
                      </a:scrgbClr>
                    </a:solidFill>
                  </a:tcPr>
                </a:tc>
                <a:tc>
                  <a:txBody>
                    <a:bodyPr/>
                    <a:lstStyle/>
                    <a:p>
                      <a:pPr algn="l"/>
                      <a:endParaRPr lang="en-US" sz="2400" b="0" dirty="0">
                        <a:solidFill>
                          <a:schemeClr val="tx2"/>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38100" cmpd="sng">
                      <a:solidFill>
                        <a:schemeClr val="lt1"/>
                      </a:solidFill>
                    </a:lnB>
                    <a:solidFill>
                      <a:scrgbClr r="0" g="0" b="0">
                        <a:alpha val="1000"/>
                      </a:scrgbClr>
                    </a:solidFill>
                  </a:tcPr>
                </a:tc>
              </a:tr>
            </a:tbl>
          </a:graphicData>
        </a:graphic>
      </p:graphicFrame>
      <p:graphicFrame>
        <p:nvGraphicFramePr>
          <p:cNvPr id="5" name="TPKeywords"/>
          <p:cNvGraphicFramePr>
            <a:graphicFrameLocks noGrp="1"/>
          </p:cNvGraphicFramePr>
          <p:nvPr>
            <p:extLst>
              <p:ext uri="{D42A27DB-BD31-4B8C-83A1-F6EECF244321}">
                <p14:modId xmlns:p14="http://schemas.microsoft.com/office/powerpoint/2010/main" val="3463503867"/>
              </p:ext>
            </p:extLst>
          </p:nvPr>
        </p:nvGraphicFramePr>
        <p:xfrm>
          <a:off x="127000" y="5835182"/>
          <a:ext cx="4445000" cy="914400"/>
        </p:xfrm>
        <a:graphic>
          <a:graphicData uri="http://schemas.openxmlformats.org/drawingml/2006/table">
            <a:tbl>
              <a:tblPr firstRow="1" bandRow="1">
                <a:tableStyleId>{5C22544A-7EE6-4342-B048-85BDC9FD1C3A}</a:tableStyleId>
              </a:tblPr>
              <a:tblGrid>
                <a:gridCol w="4445000"/>
              </a:tblGrid>
              <a:tr h="317500">
                <a:tc>
                  <a:txBody>
                    <a:bodyPr/>
                    <a:lstStyle/>
                    <a:p>
                      <a:pPr algn="l"/>
                      <a:endParaRPr lang="en-US" sz="2400" b="1" dirty="0">
                        <a:solidFill>
                          <a:schemeClr val="tx2"/>
                        </a:solidFill>
                      </a:endParaRPr>
                    </a:p>
                  </a:txBody>
                  <a:tcPr>
                    <a:lnL w="12700" cmpd="sng">
                      <a:solidFill>
                        <a:schemeClr val="lt1"/>
                      </a:solidFill>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chemeClr val="accent1">
                        <a:alpha val="1000"/>
                      </a:schemeClr>
                    </a:solidFill>
                  </a:tcPr>
                </a:tc>
              </a:tr>
              <a:tr h="317500">
                <a:tc>
                  <a:txBody>
                    <a:bodyPr/>
                    <a:lstStyle/>
                    <a:p>
                      <a:pPr algn="l"/>
                      <a:endParaRPr lang="en-US" sz="2400" b="1" dirty="0">
                        <a:solidFill>
                          <a:schemeClr val="tx2"/>
                        </a:solidFill>
                      </a:endParaRPr>
                    </a:p>
                  </a:txBody>
                  <a:tcPr>
                    <a:lnL w="12700" cmpd="sng">
                      <a:solidFill>
                        <a:schemeClr val="lt1"/>
                      </a:solidFill>
                    </a:lnL>
                    <a:lnR w="12700" cmpd="sng">
                      <a:solidFill>
                        <a:schemeClr val="lt1"/>
                      </a:solidFill>
                    </a:lnR>
                    <a:lnT w="12700" cmpd="sng">
                      <a:solidFill>
                        <a:schemeClr val="lt1"/>
                      </a:solidFill>
                    </a:lnT>
                    <a:lnB w="38100" cmpd="sng">
                      <a:solidFill>
                        <a:schemeClr val="lt1"/>
                      </a:solidFill>
                    </a:lnB>
                    <a:solidFill>
                      <a:schemeClr val="accent1">
                        <a:alpha val="1000"/>
                      </a:schemeClr>
                    </a:solidFill>
                  </a:tcPr>
                </a:tc>
              </a:tr>
            </a:tbl>
          </a:graphicData>
        </a:graphic>
      </p:graphicFrame>
      <p:graphicFrame>
        <p:nvGraphicFramePr>
          <p:cNvPr id="6" name="TPChart"/>
          <p:cNvGraphicFramePr>
            <a:graphicFrameLocks noChangeAspect="1"/>
          </p:cNvGraphicFramePr>
          <p:nvPr>
            <p:custDataLst>
              <p:tags r:id="rId3"/>
            </p:custDataLst>
            <p:extLst>
              <p:ext uri="{D42A27DB-BD31-4B8C-83A1-F6EECF244321}">
                <p14:modId xmlns:p14="http://schemas.microsoft.com/office/powerpoint/2010/main" val="3620791455"/>
              </p:ext>
            </p:extLst>
          </p:nvPr>
        </p:nvGraphicFramePr>
        <p:xfrm>
          <a:off x="5245054" y="2717516"/>
          <a:ext cx="3667225" cy="4125628"/>
        </p:xfrm>
        <a:graphic>
          <a:graphicData uri="http://schemas.openxmlformats.org/presentationml/2006/ole">
            <mc:AlternateContent xmlns:mc="http://schemas.openxmlformats.org/markup-compatibility/2006">
              <mc:Choice xmlns:v="urn:schemas-microsoft-com:vml" Requires="v">
                <p:oleObj spid="_x0000_s11286" name="Chart" r:id="rId6" imgW="4572039" imgH="5143616" progId="MSGraph.Chart.8">
                  <p:embed followColorScheme="full"/>
                </p:oleObj>
              </mc:Choice>
              <mc:Fallback>
                <p:oleObj name="Chart" r:id="rId6" imgW="4572039" imgH="5143616" progId="MSGraph.Chart.8">
                  <p:embed followColorScheme="full"/>
                  <p:pic>
                    <p:nvPicPr>
                      <p:cNvPr id="0" name=""/>
                      <p:cNvPicPr/>
                      <p:nvPr/>
                    </p:nvPicPr>
                    <p:blipFill>
                      <a:blip r:embed="rId7"/>
                      <a:stretch>
                        <a:fillRect/>
                      </a:stretch>
                    </p:blipFill>
                    <p:spPr>
                      <a:xfrm>
                        <a:off x="5245054" y="2717516"/>
                        <a:ext cx="3667225" cy="4125628"/>
                      </a:xfrm>
                      <a:prstGeom prst="rect">
                        <a:avLst/>
                      </a:prstGeom>
                    </p:spPr>
                  </p:pic>
                </p:oleObj>
              </mc:Fallback>
            </mc:AlternateContent>
          </a:graphicData>
        </a:graphic>
      </p:graphicFrame>
      <p:sp>
        <p:nvSpPr>
          <p:cNvPr id="8" name="TPQuestion"/>
          <p:cNvSpPr>
            <a:spLocks noGrp="1"/>
          </p:cNvSpPr>
          <p:nvPr>
            <p:ph type="title"/>
          </p:nvPr>
        </p:nvSpPr>
        <p:spPr>
          <a:xfrm>
            <a:off x="0" y="786290"/>
            <a:ext cx="6114916" cy="1143000"/>
          </a:xfrm>
        </p:spPr>
        <p:txBody>
          <a:bodyPr>
            <a:noAutofit/>
          </a:bodyPr>
          <a:lstStyle/>
          <a:p>
            <a:r>
              <a:rPr lang="en-US" sz="2800" dirty="0"/>
              <a:t>In </a:t>
            </a:r>
            <a:r>
              <a:rPr lang="en-US" sz="2800" dirty="0" err="1"/>
              <a:t>meerkats</a:t>
            </a:r>
            <a:r>
              <a:rPr lang="en-US" sz="2800" dirty="0"/>
              <a:t>, the diploid chromosome number is 36. How many possible different types of sperm could a male </a:t>
            </a:r>
            <a:r>
              <a:rPr lang="en-US" sz="2800" dirty="0" err="1"/>
              <a:t>meerkat</a:t>
            </a:r>
            <a:r>
              <a:rPr lang="en-US" sz="2800" dirty="0"/>
              <a:t> produce </a:t>
            </a:r>
            <a:r>
              <a:rPr lang="en-US" sz="2800" i="1" dirty="0"/>
              <a:t>just</a:t>
            </a:r>
            <a:r>
              <a:rPr lang="en-US" sz="2800" dirty="0"/>
              <a:t> by independent assortment of chromosomes?</a:t>
            </a:r>
          </a:p>
        </p:txBody>
      </p:sp>
      <p:pic>
        <p:nvPicPr>
          <p:cNvPr id="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3595" y="852237"/>
            <a:ext cx="1701308" cy="1655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2"/>
    </p:custDataLst>
    <p:extLst>
      <p:ext uri="{BB962C8B-B14F-4D97-AF65-F5344CB8AC3E}">
        <p14:creationId xmlns:p14="http://schemas.microsoft.com/office/powerpoint/2010/main" val="34792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5085" y="734377"/>
            <a:ext cx="5407571" cy="523220"/>
          </a:xfrm>
          <a:prstGeom prst="rect">
            <a:avLst/>
          </a:prstGeom>
          <a:noFill/>
        </p:spPr>
        <p:txBody>
          <a:bodyPr wrap="none" rtlCol="0">
            <a:spAutoFit/>
          </a:bodyPr>
          <a:lstStyle/>
          <a:p>
            <a:r>
              <a:rPr lang="en-US" sz="2800" dirty="0" smtClean="0"/>
              <a:t>Meiosis: Summary important points</a:t>
            </a:r>
            <a:endParaRPr lang="en-US" sz="2800" dirty="0"/>
          </a:p>
        </p:txBody>
      </p:sp>
      <p:sp>
        <p:nvSpPr>
          <p:cNvPr id="3" name="TextBox 2"/>
          <p:cNvSpPr txBox="1"/>
          <p:nvPr/>
        </p:nvSpPr>
        <p:spPr>
          <a:xfrm>
            <a:off x="979236" y="1790041"/>
            <a:ext cx="7558479" cy="3785652"/>
          </a:xfrm>
          <a:prstGeom prst="rect">
            <a:avLst/>
          </a:prstGeom>
          <a:noFill/>
        </p:spPr>
        <p:txBody>
          <a:bodyPr wrap="square" rtlCol="0">
            <a:spAutoFit/>
          </a:bodyPr>
          <a:lstStyle/>
          <a:p>
            <a:pPr marL="285750" indent="-285750">
              <a:buFont typeface="Arial"/>
              <a:buChar char="•"/>
            </a:pPr>
            <a:r>
              <a:rPr lang="en-US" sz="2400" dirty="0" smtClean="0"/>
              <a:t>Pairing, crossing over in Prophase I, major source of genetic variation</a:t>
            </a:r>
          </a:p>
          <a:p>
            <a:pPr marL="285750" indent="-285750">
              <a:buFont typeface="Arial"/>
              <a:buChar char="•"/>
            </a:pPr>
            <a:r>
              <a:rPr lang="en-US" sz="2400" dirty="0" smtClean="0"/>
              <a:t>Segregation of homologous chromosomes in Anaphase I (NOT sister chromatids!)</a:t>
            </a:r>
          </a:p>
          <a:p>
            <a:pPr marL="285750" indent="-285750">
              <a:buFont typeface="Arial"/>
              <a:buChar char="•"/>
            </a:pPr>
            <a:r>
              <a:rPr lang="en-US" sz="2400" dirty="0" smtClean="0"/>
              <a:t>Independent assortment of homologs in Meiosis I, creates significant variation</a:t>
            </a:r>
          </a:p>
          <a:p>
            <a:pPr marL="285750" indent="-285750">
              <a:buFont typeface="Arial"/>
              <a:buChar char="•"/>
            </a:pPr>
            <a:r>
              <a:rPr lang="en-US" sz="2400" dirty="0" smtClean="0"/>
              <a:t>Nice video summary of meiosis, crossing over, and </a:t>
            </a:r>
            <a:r>
              <a:rPr lang="en-US" sz="2400" dirty="0"/>
              <a:t>independent assortment: </a:t>
            </a:r>
            <a:r>
              <a:rPr lang="en-US" sz="2400" dirty="0">
                <a:hlinkClick r:id="rId2"/>
              </a:rPr>
              <a:t>http://</a:t>
            </a:r>
            <a:r>
              <a:rPr lang="en-US" sz="2400" dirty="0" smtClean="0">
                <a:hlinkClick r:id="rId2"/>
              </a:rPr>
              <a:t>youtu.be/rqPMp0U0HOA</a:t>
            </a:r>
            <a:endParaRPr lang="en-US" sz="2400" dirty="0" smtClean="0"/>
          </a:p>
          <a:p>
            <a:pPr marL="285750" indent="-285750">
              <a:buFont typeface="Arial"/>
              <a:buChar char="•"/>
            </a:pPr>
            <a:endParaRPr lang="en-US" sz="2400" dirty="0"/>
          </a:p>
        </p:txBody>
      </p:sp>
    </p:spTree>
    <p:extLst>
      <p:ext uri="{BB962C8B-B14F-4D97-AF65-F5344CB8AC3E}">
        <p14:creationId xmlns:p14="http://schemas.microsoft.com/office/powerpoint/2010/main" val="15341346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normAutofit fontScale="90000"/>
          </a:bodyPr>
          <a:lstStyle/>
          <a:p>
            <a:r>
              <a:rPr lang="en-US" dirty="0" smtClean="0"/>
              <a:t>Have you studied mitosis and meiosis?</a:t>
            </a:r>
            <a:endParaRPr lang="en-US" dirty="0"/>
          </a:p>
        </p:txBody>
      </p:sp>
      <p:sp>
        <p:nvSpPr>
          <p:cNvPr id="3" name="TPAnswers"/>
          <p:cNvSpPr>
            <a:spLocks noGrp="1"/>
          </p:cNvSpPr>
          <p:nvPr>
            <p:ph type="body" idx="1"/>
            <p:custDataLst>
              <p:tags r:id="rId3"/>
            </p:custDataLst>
          </p:nvPr>
        </p:nvSpPr>
        <p:spPr>
          <a:xfrm>
            <a:off x="659331" y="1600200"/>
            <a:ext cx="4114800" cy="4525963"/>
          </a:xfrm>
        </p:spPr>
        <p:txBody>
          <a:bodyPr/>
          <a:lstStyle/>
          <a:p>
            <a:pPr marL="514350" indent="-514350">
              <a:buFont typeface="Arial"/>
              <a:buAutoNum type="alphaUcPeriod"/>
            </a:pPr>
            <a:r>
              <a:rPr lang="en-US" dirty="0" smtClean="0"/>
              <a:t>Yes, many times, I’m very comfortable with this content</a:t>
            </a:r>
          </a:p>
          <a:p>
            <a:pPr marL="514350" indent="-514350">
              <a:buFont typeface="Arial"/>
              <a:buAutoNum type="alphaUcPeriod"/>
            </a:pPr>
            <a:r>
              <a:rPr lang="en-US" dirty="0" smtClean="0"/>
              <a:t>Yes, but only once or twice and I’m a bit rusty</a:t>
            </a:r>
          </a:p>
          <a:p>
            <a:pPr marL="514350" indent="-514350">
              <a:buFont typeface="Arial"/>
              <a:buAutoNum type="alphaUcPeriod"/>
            </a:pPr>
            <a:r>
              <a:rPr lang="en-US" dirty="0" smtClean="0"/>
              <a:t>No, never before today</a:t>
            </a:r>
            <a:endParaRPr lang="en-US" dirty="0"/>
          </a:p>
        </p:txBody>
      </p:sp>
      <p:graphicFrame>
        <p:nvGraphicFramePr>
          <p:cNvPr id="4" name="TPChart"/>
          <p:cNvGraphicFramePr>
            <a:graphicFrameLocks noChangeAspect="1"/>
          </p:cNvGraphicFramePr>
          <p:nvPr>
            <p:custDataLst>
              <p:tags r:id="rId4"/>
            </p:custDataLst>
            <p:extLst>
              <p:ext uri="{D42A27DB-BD31-4B8C-83A1-F6EECF244321}">
                <p14:modId xmlns:p14="http://schemas.microsoft.com/office/powerpoint/2010/main" val="3244335198"/>
              </p:ext>
            </p:extLst>
          </p:nvPr>
        </p:nvGraphicFramePr>
        <p:xfrm>
          <a:off x="3979110" y="1600200"/>
          <a:ext cx="4572000" cy="5143500"/>
        </p:xfrm>
        <a:graphic>
          <a:graphicData uri="http://schemas.openxmlformats.org/presentationml/2006/ole">
            <mc:AlternateContent xmlns:mc="http://schemas.openxmlformats.org/markup-compatibility/2006">
              <mc:Choice xmlns:v="urn:schemas-microsoft-com:vml" Requires="v">
                <p:oleObj spid="_x0000_s12307" name="Chart" r:id="rId6" imgW="4571952" imgH="5143584" progId="MSGraph.Chart.8">
                  <p:embed followColorScheme="full"/>
                </p:oleObj>
              </mc:Choice>
              <mc:Fallback>
                <p:oleObj name="Chart" r:id="rId6" imgW="4571952" imgH="5143584" progId="MSGraph.Chart.8">
                  <p:embed followColorScheme="full"/>
                  <p:pic>
                    <p:nvPicPr>
                      <p:cNvPr id="0" name=""/>
                      <p:cNvPicPr/>
                      <p:nvPr/>
                    </p:nvPicPr>
                    <p:blipFill>
                      <a:blip r:embed="rId7"/>
                      <a:stretch>
                        <a:fillRect/>
                      </a:stretch>
                    </p:blipFill>
                    <p:spPr>
                      <a:xfrm>
                        <a:off x="3979110" y="1600200"/>
                        <a:ext cx="4572000" cy="51435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0654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2365" y="1106146"/>
            <a:ext cx="6276077" cy="369332"/>
          </a:xfrm>
          <a:prstGeom prst="rect">
            <a:avLst/>
          </a:prstGeom>
          <a:noFill/>
        </p:spPr>
        <p:txBody>
          <a:bodyPr wrap="none" rtlCol="0">
            <a:spAutoFit/>
          </a:bodyPr>
          <a:lstStyle/>
          <a:p>
            <a:r>
              <a:rPr lang="en-US" dirty="0" smtClean="0"/>
              <a:t>The Cell Cycle regulates cell growth, DNA replication and mitosis</a:t>
            </a:r>
            <a:endParaRPr lang="en-US" dirty="0"/>
          </a:p>
        </p:txBody>
      </p:sp>
      <p:pic>
        <p:nvPicPr>
          <p:cNvPr id="3" name="Picture 2" descr="Screen Shot 2013-01-23 at 2.58.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1689651"/>
            <a:ext cx="4279900" cy="3302000"/>
          </a:xfrm>
          <a:prstGeom prst="rect">
            <a:avLst/>
          </a:prstGeom>
        </p:spPr>
      </p:pic>
      <p:sp>
        <p:nvSpPr>
          <p:cNvPr id="4" name="TextBox 3"/>
          <p:cNvSpPr txBox="1"/>
          <p:nvPr/>
        </p:nvSpPr>
        <p:spPr>
          <a:xfrm>
            <a:off x="1162843" y="395910"/>
            <a:ext cx="7038260" cy="646331"/>
          </a:xfrm>
          <a:prstGeom prst="rect">
            <a:avLst/>
          </a:prstGeom>
          <a:noFill/>
        </p:spPr>
        <p:txBody>
          <a:bodyPr wrap="square" rtlCol="0">
            <a:spAutoFit/>
          </a:bodyPr>
          <a:lstStyle/>
          <a:p>
            <a:r>
              <a:rPr lang="en-US" b="1" u="sng" dirty="0" smtClean="0"/>
              <a:t>Mitosis</a:t>
            </a:r>
            <a:r>
              <a:rPr lang="en-US" dirty="0" smtClean="0"/>
              <a:t>: cell division that results in offspring (daughter) cells that are identical to the parent cell</a:t>
            </a:r>
            <a:endParaRPr lang="en-US" dirty="0"/>
          </a:p>
        </p:txBody>
      </p:sp>
      <p:sp>
        <p:nvSpPr>
          <p:cNvPr id="5" name="TextBox 4"/>
          <p:cNvSpPr txBox="1"/>
          <p:nvPr/>
        </p:nvSpPr>
        <p:spPr>
          <a:xfrm>
            <a:off x="6340728" y="4083621"/>
            <a:ext cx="2199329" cy="923330"/>
          </a:xfrm>
          <a:prstGeom prst="rect">
            <a:avLst/>
          </a:prstGeom>
          <a:noFill/>
        </p:spPr>
        <p:txBody>
          <a:bodyPr wrap="square" rtlCol="0">
            <a:spAutoFit/>
          </a:bodyPr>
          <a:lstStyle/>
          <a:p>
            <a:r>
              <a:rPr lang="en-US" dirty="0" smtClean="0"/>
              <a:t>G1 = Gap 1</a:t>
            </a:r>
          </a:p>
          <a:p>
            <a:r>
              <a:rPr lang="en-US" dirty="0" smtClean="0"/>
              <a:t>cell growth</a:t>
            </a:r>
          </a:p>
          <a:p>
            <a:r>
              <a:rPr lang="en-US" dirty="0" smtClean="0"/>
              <a:t>2n</a:t>
            </a:r>
            <a:endParaRPr lang="en-US" dirty="0"/>
          </a:p>
        </p:txBody>
      </p:sp>
      <p:sp>
        <p:nvSpPr>
          <p:cNvPr id="6" name="TextBox 5"/>
          <p:cNvSpPr txBox="1"/>
          <p:nvPr/>
        </p:nvSpPr>
        <p:spPr>
          <a:xfrm>
            <a:off x="979236" y="3699585"/>
            <a:ext cx="1660672" cy="923330"/>
          </a:xfrm>
          <a:prstGeom prst="rect">
            <a:avLst/>
          </a:prstGeom>
          <a:noFill/>
        </p:spPr>
        <p:txBody>
          <a:bodyPr wrap="square" rtlCol="0">
            <a:spAutoFit/>
          </a:bodyPr>
          <a:lstStyle/>
          <a:p>
            <a:r>
              <a:rPr lang="en-US" dirty="0" smtClean="0"/>
              <a:t>S = synthesis</a:t>
            </a:r>
          </a:p>
          <a:p>
            <a:r>
              <a:rPr lang="en-US" dirty="0" smtClean="0"/>
              <a:t>DNA replication</a:t>
            </a:r>
          </a:p>
          <a:p>
            <a:r>
              <a:rPr lang="en-US" dirty="0" smtClean="0"/>
              <a:t>4n</a:t>
            </a:r>
            <a:endParaRPr lang="en-US" dirty="0"/>
          </a:p>
        </p:txBody>
      </p:sp>
      <p:sp>
        <p:nvSpPr>
          <p:cNvPr id="7" name="TextBox 6"/>
          <p:cNvSpPr txBox="1"/>
          <p:nvPr/>
        </p:nvSpPr>
        <p:spPr>
          <a:xfrm>
            <a:off x="1492365" y="2016854"/>
            <a:ext cx="1660671" cy="923330"/>
          </a:xfrm>
          <a:prstGeom prst="rect">
            <a:avLst/>
          </a:prstGeom>
          <a:noFill/>
        </p:spPr>
        <p:txBody>
          <a:bodyPr wrap="square" rtlCol="0">
            <a:spAutoFit/>
          </a:bodyPr>
          <a:lstStyle/>
          <a:p>
            <a:r>
              <a:rPr lang="en-US" dirty="0" smtClean="0"/>
              <a:t>G2=Gap 2</a:t>
            </a:r>
          </a:p>
          <a:p>
            <a:r>
              <a:rPr lang="en-US" dirty="0" smtClean="0"/>
              <a:t>cell growth</a:t>
            </a:r>
          </a:p>
          <a:p>
            <a:r>
              <a:rPr lang="en-US" dirty="0" smtClean="0"/>
              <a:t>4n</a:t>
            </a:r>
            <a:endParaRPr lang="en-US" dirty="0"/>
          </a:p>
        </p:txBody>
      </p:sp>
      <p:sp>
        <p:nvSpPr>
          <p:cNvPr id="8" name="TextBox 7"/>
          <p:cNvSpPr txBox="1"/>
          <p:nvPr/>
        </p:nvSpPr>
        <p:spPr>
          <a:xfrm>
            <a:off x="6340728" y="1732870"/>
            <a:ext cx="1274708" cy="923330"/>
          </a:xfrm>
          <a:prstGeom prst="rect">
            <a:avLst/>
          </a:prstGeom>
          <a:noFill/>
        </p:spPr>
        <p:txBody>
          <a:bodyPr wrap="none" rtlCol="0">
            <a:spAutoFit/>
          </a:bodyPr>
          <a:lstStyle/>
          <a:p>
            <a:r>
              <a:rPr lang="en-US" dirty="0" smtClean="0"/>
              <a:t>M = mitosis</a:t>
            </a:r>
          </a:p>
          <a:p>
            <a:r>
              <a:rPr lang="en-US" dirty="0" smtClean="0"/>
              <a:t>cell division</a:t>
            </a:r>
          </a:p>
          <a:p>
            <a:r>
              <a:rPr lang="en-US" dirty="0" smtClean="0"/>
              <a:t>2n</a:t>
            </a:r>
            <a:endParaRPr lang="en-US" dirty="0"/>
          </a:p>
        </p:txBody>
      </p:sp>
      <p:sp>
        <p:nvSpPr>
          <p:cNvPr id="9" name="TextBox 8"/>
          <p:cNvSpPr txBox="1"/>
          <p:nvPr/>
        </p:nvSpPr>
        <p:spPr>
          <a:xfrm>
            <a:off x="1595504" y="5094733"/>
            <a:ext cx="6605599" cy="923330"/>
          </a:xfrm>
          <a:prstGeom prst="rect">
            <a:avLst/>
          </a:prstGeom>
          <a:noFill/>
        </p:spPr>
        <p:txBody>
          <a:bodyPr wrap="square" rtlCol="0">
            <a:spAutoFit/>
          </a:bodyPr>
          <a:lstStyle/>
          <a:p>
            <a:r>
              <a:rPr lang="en-US" dirty="0" smtClean="0"/>
              <a:t>G1 + S + G2 = </a:t>
            </a:r>
            <a:r>
              <a:rPr lang="en-US" u="sng" dirty="0" smtClean="0"/>
              <a:t>interphase	</a:t>
            </a:r>
            <a:r>
              <a:rPr lang="en-US" dirty="0" smtClean="0"/>
              <a:t>	(human cell average  ~23hrs)</a:t>
            </a:r>
          </a:p>
          <a:p>
            <a:r>
              <a:rPr lang="en-US" dirty="0" smtClean="0"/>
              <a:t>Cell grows, duplicates DNA, RNA, proteins and organelles in preparation for M phase</a:t>
            </a:r>
            <a:endParaRPr lang="en-US" dirty="0"/>
          </a:p>
        </p:txBody>
      </p:sp>
      <p:sp>
        <p:nvSpPr>
          <p:cNvPr id="10" name="TextBox 9"/>
          <p:cNvSpPr txBox="1"/>
          <p:nvPr/>
        </p:nvSpPr>
        <p:spPr>
          <a:xfrm>
            <a:off x="1595504" y="6102355"/>
            <a:ext cx="3565098" cy="369332"/>
          </a:xfrm>
          <a:prstGeom prst="rect">
            <a:avLst/>
          </a:prstGeom>
          <a:noFill/>
        </p:spPr>
        <p:txBody>
          <a:bodyPr wrap="none" rtlCol="0">
            <a:spAutoFit/>
          </a:bodyPr>
          <a:lstStyle/>
          <a:p>
            <a:r>
              <a:rPr lang="en-US" dirty="0" smtClean="0"/>
              <a:t>M phase – mitosis, human cell ~1hr.</a:t>
            </a:r>
            <a:endParaRPr lang="en-US" dirty="0"/>
          </a:p>
        </p:txBody>
      </p:sp>
      <p:sp>
        <p:nvSpPr>
          <p:cNvPr id="15" name="Freeform 14"/>
          <p:cNvSpPr/>
          <p:nvPr/>
        </p:nvSpPr>
        <p:spPr>
          <a:xfrm rot="1212439">
            <a:off x="5973514" y="3044600"/>
            <a:ext cx="1040439" cy="642579"/>
          </a:xfrm>
          <a:custGeom>
            <a:avLst/>
            <a:gdLst>
              <a:gd name="connsiteX0" fmla="*/ 0 w 1040439"/>
              <a:gd name="connsiteY0" fmla="*/ 413086 h 642579"/>
              <a:gd name="connsiteX1" fmla="*/ 91804 w 1040439"/>
              <a:gd name="connsiteY1" fmla="*/ 244792 h 642579"/>
              <a:gd name="connsiteX2" fmla="*/ 137705 w 1040439"/>
              <a:gd name="connsiteY2" fmla="*/ 198893 h 642579"/>
              <a:gd name="connsiteX3" fmla="*/ 168307 w 1040439"/>
              <a:gd name="connsiteY3" fmla="*/ 152995 h 642579"/>
              <a:gd name="connsiteX4" fmla="*/ 306012 w 1040439"/>
              <a:gd name="connsiteY4" fmla="*/ 91797 h 642579"/>
              <a:gd name="connsiteX5" fmla="*/ 382514 w 1040439"/>
              <a:gd name="connsiteY5" fmla="*/ 61198 h 642579"/>
              <a:gd name="connsiteX6" fmla="*/ 520220 w 1040439"/>
              <a:gd name="connsiteY6" fmla="*/ 30599 h 642579"/>
              <a:gd name="connsiteX7" fmla="*/ 749728 w 1040439"/>
              <a:gd name="connsiteY7" fmla="*/ 0 h 642579"/>
              <a:gd name="connsiteX8" fmla="*/ 902734 w 1040439"/>
              <a:gd name="connsiteY8" fmla="*/ 15299 h 642579"/>
              <a:gd name="connsiteX9" fmla="*/ 933335 w 1040439"/>
              <a:gd name="connsiteY9" fmla="*/ 61198 h 642579"/>
              <a:gd name="connsiteX10" fmla="*/ 994537 w 1040439"/>
              <a:gd name="connsiteY10" fmla="*/ 122396 h 642579"/>
              <a:gd name="connsiteX11" fmla="*/ 1025138 w 1040439"/>
              <a:gd name="connsiteY11" fmla="*/ 214193 h 642579"/>
              <a:gd name="connsiteX12" fmla="*/ 1040439 w 1040439"/>
              <a:gd name="connsiteY12" fmla="*/ 260091 h 642579"/>
              <a:gd name="connsiteX13" fmla="*/ 1025138 w 1040439"/>
              <a:gd name="connsiteY13" fmla="*/ 489584 h 642579"/>
              <a:gd name="connsiteX14" fmla="*/ 979237 w 1040439"/>
              <a:gd name="connsiteY14" fmla="*/ 535482 h 642579"/>
              <a:gd name="connsiteX15" fmla="*/ 902734 w 1040439"/>
              <a:gd name="connsiteY15" fmla="*/ 596680 h 642579"/>
              <a:gd name="connsiteX16" fmla="*/ 856832 w 1040439"/>
              <a:gd name="connsiteY16" fmla="*/ 627279 h 642579"/>
              <a:gd name="connsiteX17" fmla="*/ 765029 w 1040439"/>
              <a:gd name="connsiteY17" fmla="*/ 642579 h 642579"/>
              <a:gd name="connsiteX18" fmla="*/ 290711 w 1040439"/>
              <a:gd name="connsiteY18" fmla="*/ 627279 h 642579"/>
              <a:gd name="connsiteX19" fmla="*/ 198908 w 1040439"/>
              <a:gd name="connsiteY19" fmla="*/ 596680 h 642579"/>
              <a:gd name="connsiteX20" fmla="*/ 153006 w 1040439"/>
              <a:gd name="connsiteY20" fmla="*/ 581381 h 64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0439" h="642579">
                <a:moveTo>
                  <a:pt x="0" y="413086"/>
                </a:moveTo>
                <a:cubicBezTo>
                  <a:pt x="25234" y="350008"/>
                  <a:pt x="40847" y="295747"/>
                  <a:pt x="91804" y="244792"/>
                </a:cubicBezTo>
                <a:cubicBezTo>
                  <a:pt x="107104" y="229492"/>
                  <a:pt x="123852" y="215515"/>
                  <a:pt x="137705" y="198893"/>
                </a:cubicBezTo>
                <a:cubicBezTo>
                  <a:pt x="149477" y="184767"/>
                  <a:pt x="154345" y="164961"/>
                  <a:pt x="168307" y="152995"/>
                </a:cubicBezTo>
                <a:cubicBezTo>
                  <a:pt x="236698" y="94378"/>
                  <a:pt x="234445" y="115651"/>
                  <a:pt x="306012" y="91797"/>
                </a:cubicBezTo>
                <a:cubicBezTo>
                  <a:pt x="332068" y="83112"/>
                  <a:pt x="356458" y="69883"/>
                  <a:pt x="382514" y="61198"/>
                </a:cubicBezTo>
                <a:cubicBezTo>
                  <a:pt x="411990" y="51373"/>
                  <a:pt x="493533" y="35451"/>
                  <a:pt x="520220" y="30599"/>
                </a:cubicBezTo>
                <a:cubicBezTo>
                  <a:pt x="628158" y="10975"/>
                  <a:pt x="624989" y="13859"/>
                  <a:pt x="749728" y="0"/>
                </a:cubicBezTo>
                <a:cubicBezTo>
                  <a:pt x="800730" y="5100"/>
                  <a:pt x="854108" y="-909"/>
                  <a:pt x="902734" y="15299"/>
                </a:cubicBezTo>
                <a:cubicBezTo>
                  <a:pt x="920179" y="21113"/>
                  <a:pt x="921368" y="47237"/>
                  <a:pt x="933335" y="61198"/>
                </a:cubicBezTo>
                <a:cubicBezTo>
                  <a:pt x="952111" y="83102"/>
                  <a:pt x="974136" y="101997"/>
                  <a:pt x="994537" y="122396"/>
                </a:cubicBezTo>
                <a:lnTo>
                  <a:pt x="1025138" y="214193"/>
                </a:lnTo>
                <a:lnTo>
                  <a:pt x="1040439" y="260091"/>
                </a:lnTo>
                <a:cubicBezTo>
                  <a:pt x="1035339" y="336589"/>
                  <a:pt x="1041771" y="414742"/>
                  <a:pt x="1025138" y="489584"/>
                </a:cubicBezTo>
                <a:cubicBezTo>
                  <a:pt x="1020444" y="510706"/>
                  <a:pt x="995521" y="521234"/>
                  <a:pt x="979237" y="535482"/>
                </a:cubicBezTo>
                <a:cubicBezTo>
                  <a:pt x="954660" y="556985"/>
                  <a:pt x="928860" y="577087"/>
                  <a:pt x="902734" y="596680"/>
                </a:cubicBezTo>
                <a:cubicBezTo>
                  <a:pt x="888023" y="607713"/>
                  <a:pt x="874277" y="621464"/>
                  <a:pt x="856832" y="627279"/>
                </a:cubicBezTo>
                <a:cubicBezTo>
                  <a:pt x="827401" y="637089"/>
                  <a:pt x="795630" y="637479"/>
                  <a:pt x="765029" y="642579"/>
                </a:cubicBezTo>
                <a:cubicBezTo>
                  <a:pt x="606923" y="637479"/>
                  <a:pt x="448382" y="640062"/>
                  <a:pt x="290711" y="627279"/>
                </a:cubicBezTo>
                <a:cubicBezTo>
                  <a:pt x="258560" y="624672"/>
                  <a:pt x="229509" y="606880"/>
                  <a:pt x="198908" y="596680"/>
                </a:cubicBezTo>
                <a:lnTo>
                  <a:pt x="153006" y="581381"/>
                </a:lnTo>
              </a:path>
            </a:pathLst>
          </a:custGeom>
          <a:ln w="762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chemeClr val="tx1"/>
                </a:solidFill>
              </a:ln>
            </a:endParaRPr>
          </a:p>
        </p:txBody>
      </p:sp>
      <p:sp>
        <p:nvSpPr>
          <p:cNvPr id="16" name="TextBox 15"/>
          <p:cNvSpPr txBox="1"/>
          <p:nvPr/>
        </p:nvSpPr>
        <p:spPr>
          <a:xfrm>
            <a:off x="7011509" y="2986083"/>
            <a:ext cx="1636273" cy="646331"/>
          </a:xfrm>
          <a:prstGeom prst="rect">
            <a:avLst/>
          </a:prstGeom>
          <a:noFill/>
        </p:spPr>
        <p:txBody>
          <a:bodyPr wrap="none" rtlCol="0">
            <a:spAutoFit/>
          </a:bodyPr>
          <a:lstStyle/>
          <a:p>
            <a:r>
              <a:rPr lang="en-US" dirty="0" smtClean="0"/>
              <a:t>G0 = no growth</a:t>
            </a:r>
          </a:p>
          <a:p>
            <a:r>
              <a:rPr lang="en-US" dirty="0" smtClean="0"/>
              <a:t>(e.g., neurons)</a:t>
            </a:r>
            <a:endParaRPr lang="en-US" dirty="0"/>
          </a:p>
        </p:txBody>
      </p:sp>
    </p:spTree>
    <p:extLst>
      <p:ext uri="{BB962C8B-B14F-4D97-AF65-F5344CB8AC3E}">
        <p14:creationId xmlns:p14="http://schemas.microsoft.com/office/powerpoint/2010/main" val="366527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5"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1534" y="579235"/>
            <a:ext cx="2295085" cy="584776"/>
          </a:xfrm>
          <a:prstGeom prst="rect">
            <a:avLst/>
          </a:prstGeom>
          <a:noFill/>
        </p:spPr>
        <p:txBody>
          <a:bodyPr wrap="square" rtlCol="0">
            <a:spAutoFit/>
          </a:bodyPr>
          <a:lstStyle/>
          <a:p>
            <a:r>
              <a:rPr lang="en-US" sz="3200" dirty="0" smtClean="0"/>
              <a:t>S phase</a:t>
            </a:r>
            <a:endParaRPr lang="en-US" sz="3200" dirty="0"/>
          </a:p>
        </p:txBody>
      </p:sp>
      <p:sp>
        <p:nvSpPr>
          <p:cNvPr id="3" name="TextBox 2"/>
          <p:cNvSpPr txBox="1"/>
          <p:nvPr/>
        </p:nvSpPr>
        <p:spPr>
          <a:xfrm>
            <a:off x="1009837" y="1240509"/>
            <a:ext cx="6961757" cy="1200329"/>
          </a:xfrm>
          <a:prstGeom prst="rect">
            <a:avLst/>
          </a:prstGeom>
          <a:noFill/>
        </p:spPr>
        <p:txBody>
          <a:bodyPr wrap="square" rtlCol="0">
            <a:spAutoFit/>
          </a:bodyPr>
          <a:lstStyle/>
          <a:p>
            <a:pPr marL="285750" indent="-285750">
              <a:buFont typeface="Arial"/>
              <a:buChar char="•"/>
            </a:pPr>
            <a:r>
              <a:rPr lang="en-US" dirty="0" smtClean="0"/>
              <a:t>DNA replication results in two identical copies of each chromosome</a:t>
            </a:r>
          </a:p>
          <a:p>
            <a:pPr marL="285750" indent="-285750">
              <a:buFont typeface="Arial"/>
              <a:buChar char="•"/>
            </a:pPr>
            <a:r>
              <a:rPr lang="en-US" dirty="0" smtClean="0"/>
              <a:t>genomes = 4n</a:t>
            </a:r>
          </a:p>
          <a:p>
            <a:pPr marL="285750" indent="-285750">
              <a:buFont typeface="Arial"/>
              <a:buChar char="•"/>
            </a:pPr>
            <a:r>
              <a:rPr lang="en-US" dirty="0" smtClean="0"/>
              <a:t>Chromosome copies attach to each other at the centromere </a:t>
            </a:r>
          </a:p>
          <a:p>
            <a:pPr marL="285750" indent="-285750">
              <a:buFont typeface="Arial"/>
              <a:buChar char="•"/>
            </a:pPr>
            <a:r>
              <a:rPr lang="en-US" dirty="0" smtClean="0"/>
              <a:t>Associated copies are called </a:t>
            </a:r>
            <a:r>
              <a:rPr lang="en-US" b="1" u="sng" dirty="0" smtClean="0"/>
              <a:t>sister chromatids</a:t>
            </a:r>
            <a:endParaRPr lang="en-US" b="1" u="sng" dirty="0"/>
          </a:p>
        </p:txBody>
      </p:sp>
      <p:pic>
        <p:nvPicPr>
          <p:cNvPr id="4" name="Picture 3" descr="Screen Shot 2013-01-05 at 2.55.5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7215" y="3215039"/>
            <a:ext cx="2671854" cy="336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02422" y="2845707"/>
            <a:ext cx="2736647" cy="369332"/>
          </a:xfrm>
          <a:prstGeom prst="rect">
            <a:avLst/>
          </a:prstGeom>
          <a:noFill/>
        </p:spPr>
        <p:txBody>
          <a:bodyPr wrap="none" rtlCol="0">
            <a:spAutoFit/>
          </a:bodyPr>
          <a:lstStyle/>
          <a:p>
            <a:r>
              <a:rPr lang="en-US" dirty="0" smtClean="0"/>
              <a:t>homologous chromosomes</a:t>
            </a:r>
            <a:endParaRPr lang="en-US" dirty="0"/>
          </a:p>
        </p:txBody>
      </p:sp>
      <p:pic>
        <p:nvPicPr>
          <p:cNvPr id="6" name="Picture 5" descr="Screen Shot 2013-01-23 at 4.37.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747" y="3523709"/>
            <a:ext cx="1589693" cy="1991052"/>
          </a:xfrm>
          <a:prstGeom prst="rect">
            <a:avLst/>
          </a:prstGeom>
        </p:spPr>
      </p:pic>
      <p:sp>
        <p:nvSpPr>
          <p:cNvPr id="7" name="TextBox 6"/>
          <p:cNvSpPr txBox="1"/>
          <p:nvPr/>
        </p:nvSpPr>
        <p:spPr>
          <a:xfrm>
            <a:off x="7176747" y="2845707"/>
            <a:ext cx="1800493" cy="646331"/>
          </a:xfrm>
          <a:prstGeom prst="rect">
            <a:avLst/>
          </a:prstGeom>
          <a:noFill/>
        </p:spPr>
        <p:txBody>
          <a:bodyPr wrap="none" rtlCol="0">
            <a:spAutoFit/>
          </a:bodyPr>
          <a:lstStyle/>
          <a:p>
            <a:r>
              <a:rPr lang="en-US" dirty="0" smtClean="0"/>
              <a:t>Human Chr. 7</a:t>
            </a:r>
          </a:p>
          <a:p>
            <a:r>
              <a:rPr lang="en-US" dirty="0" smtClean="0"/>
              <a:t>sister chromatids</a:t>
            </a:r>
            <a:endParaRPr lang="en-US" dirty="0"/>
          </a:p>
        </p:txBody>
      </p:sp>
      <p:pic>
        <p:nvPicPr>
          <p:cNvPr id="8" name="Picture 7" descr="Screen Shot 2013-01-23 at 4.36.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2928" y="3338466"/>
            <a:ext cx="3697608" cy="1787938"/>
          </a:xfrm>
          <a:prstGeom prst="rect">
            <a:avLst/>
          </a:prstGeom>
        </p:spPr>
      </p:pic>
    </p:spTree>
    <p:extLst>
      <p:ext uri="{BB962C8B-B14F-4D97-AF65-F5344CB8AC3E}">
        <p14:creationId xmlns:p14="http://schemas.microsoft.com/office/powerpoint/2010/main" val="394377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4102" y="489584"/>
            <a:ext cx="3394228" cy="369332"/>
          </a:xfrm>
          <a:prstGeom prst="rect">
            <a:avLst/>
          </a:prstGeom>
          <a:noFill/>
        </p:spPr>
        <p:txBody>
          <a:bodyPr wrap="none" rtlCol="0">
            <a:spAutoFit/>
          </a:bodyPr>
          <a:lstStyle/>
          <a:p>
            <a:r>
              <a:rPr lang="en-US" dirty="0" smtClean="0"/>
              <a:t>Mitosis proceeds in distinct stages</a:t>
            </a:r>
            <a:endParaRPr lang="en-US" dirty="0"/>
          </a:p>
        </p:txBody>
      </p:sp>
      <p:pic>
        <p:nvPicPr>
          <p:cNvPr id="3" name="Picture 2" descr="Screen Shot 2013-01-23 at 4.17.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336" y="996612"/>
            <a:ext cx="7133774" cy="2644669"/>
          </a:xfrm>
          <a:prstGeom prst="rect">
            <a:avLst/>
          </a:prstGeom>
        </p:spPr>
      </p:pic>
      <p:sp>
        <p:nvSpPr>
          <p:cNvPr id="4" name="TextBox 3"/>
          <p:cNvSpPr txBox="1"/>
          <p:nvPr/>
        </p:nvSpPr>
        <p:spPr>
          <a:xfrm>
            <a:off x="734427" y="3945127"/>
            <a:ext cx="3488529" cy="2585323"/>
          </a:xfrm>
          <a:prstGeom prst="rect">
            <a:avLst/>
          </a:prstGeom>
          <a:noFill/>
        </p:spPr>
        <p:txBody>
          <a:bodyPr wrap="square" rtlCol="0">
            <a:spAutoFit/>
          </a:bodyPr>
          <a:lstStyle/>
          <a:p>
            <a:r>
              <a:rPr lang="en-US" b="1" dirty="0" smtClean="0"/>
              <a:t>Interphase</a:t>
            </a:r>
            <a:r>
              <a:rPr lang="en-US" dirty="0" smtClean="0"/>
              <a:t>, at the end of G2</a:t>
            </a:r>
          </a:p>
          <a:p>
            <a:pPr marL="285750" indent="-285750">
              <a:buFontTx/>
              <a:buChar char="-"/>
            </a:pPr>
            <a:r>
              <a:rPr lang="en-US" dirty="0" smtClean="0"/>
              <a:t>DNA, proteins, organelles have been duplicated</a:t>
            </a:r>
          </a:p>
          <a:p>
            <a:pPr marL="285750" indent="-285750">
              <a:buFontTx/>
              <a:buChar char="-"/>
            </a:pPr>
            <a:r>
              <a:rPr lang="en-US" b="1" u="sng" dirty="0" smtClean="0"/>
              <a:t>Centrosome</a:t>
            </a:r>
            <a:r>
              <a:rPr lang="en-US" dirty="0" smtClean="0"/>
              <a:t> is also duplicated (aka spindle pole or microtubule organizing center, important for positioning chromosomes for cell division)</a:t>
            </a:r>
          </a:p>
          <a:p>
            <a:endParaRPr lang="en-US" dirty="0"/>
          </a:p>
        </p:txBody>
      </p:sp>
      <p:pic>
        <p:nvPicPr>
          <p:cNvPr id="5" name="Picture 4" descr="Screen Shot 2013-01-23 at 4.13.07 PM.png"/>
          <p:cNvPicPr>
            <a:picLocks noChangeAspect="1"/>
          </p:cNvPicPr>
          <p:nvPr/>
        </p:nvPicPr>
        <p:blipFill rotWithShape="1">
          <a:blip r:embed="rId3">
            <a:extLst>
              <a:ext uri="{28A0092B-C50C-407E-A947-70E740481C1C}">
                <a14:useLocalDpi xmlns:a14="http://schemas.microsoft.com/office/drawing/2010/main" val="0"/>
              </a:ext>
            </a:extLst>
          </a:blip>
          <a:srcRect l="5043" t="6615" r="9486" b="22819"/>
          <a:stretch/>
        </p:blipFill>
        <p:spPr>
          <a:xfrm>
            <a:off x="4468981" y="4084966"/>
            <a:ext cx="2692899" cy="1958335"/>
          </a:xfrm>
          <a:prstGeom prst="rect">
            <a:avLst/>
          </a:prstGeom>
        </p:spPr>
      </p:pic>
    </p:spTree>
    <p:extLst>
      <p:ext uri="{BB962C8B-B14F-4D97-AF65-F5344CB8AC3E}">
        <p14:creationId xmlns:p14="http://schemas.microsoft.com/office/powerpoint/2010/main" val="19838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9444" y="320664"/>
            <a:ext cx="2275984" cy="523220"/>
          </a:xfrm>
          <a:prstGeom prst="rect">
            <a:avLst/>
          </a:prstGeom>
          <a:noFill/>
        </p:spPr>
        <p:txBody>
          <a:bodyPr wrap="none" rtlCol="0">
            <a:spAutoFit/>
          </a:bodyPr>
          <a:lstStyle/>
          <a:p>
            <a:r>
              <a:rPr lang="en-US" sz="2800" dirty="0" smtClean="0"/>
              <a:t>Mitosis begins</a:t>
            </a:r>
            <a:endParaRPr lang="en-US" sz="2800" dirty="0"/>
          </a:p>
        </p:txBody>
      </p:sp>
      <p:pic>
        <p:nvPicPr>
          <p:cNvPr id="3" name="Picture 2" descr="Screen Shot 2013-01-23 at 4.1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874" y="912251"/>
            <a:ext cx="3454400" cy="2603500"/>
          </a:xfrm>
          <a:prstGeom prst="rect">
            <a:avLst/>
          </a:prstGeom>
        </p:spPr>
      </p:pic>
      <p:sp>
        <p:nvSpPr>
          <p:cNvPr id="4" name="TextBox 3"/>
          <p:cNvSpPr txBox="1"/>
          <p:nvPr/>
        </p:nvSpPr>
        <p:spPr>
          <a:xfrm>
            <a:off x="1086341" y="1025078"/>
            <a:ext cx="3182517" cy="2862323"/>
          </a:xfrm>
          <a:prstGeom prst="rect">
            <a:avLst/>
          </a:prstGeom>
          <a:noFill/>
        </p:spPr>
        <p:txBody>
          <a:bodyPr wrap="square" rtlCol="0">
            <a:spAutoFit/>
          </a:bodyPr>
          <a:lstStyle/>
          <a:p>
            <a:r>
              <a:rPr lang="en-US" b="1" u="sng" dirty="0" smtClean="0"/>
              <a:t>Prophase</a:t>
            </a:r>
          </a:p>
          <a:p>
            <a:pPr marL="285750" indent="-285750">
              <a:buFontTx/>
              <a:buChar char="-"/>
            </a:pPr>
            <a:r>
              <a:rPr lang="en-US" dirty="0" smtClean="0"/>
              <a:t>Chromosome condensation</a:t>
            </a:r>
          </a:p>
          <a:p>
            <a:pPr marL="285750" indent="-285750">
              <a:buFontTx/>
              <a:buChar char="-"/>
            </a:pPr>
            <a:r>
              <a:rPr lang="en-US" dirty="0" smtClean="0"/>
              <a:t>Sister chromatids are tightly bound together</a:t>
            </a:r>
          </a:p>
          <a:p>
            <a:pPr marL="285750" indent="-285750">
              <a:buFontTx/>
              <a:buChar char="-"/>
            </a:pPr>
            <a:r>
              <a:rPr lang="en-US" dirty="0" smtClean="0"/>
              <a:t>Centrosomes move to opposite sides of the cell</a:t>
            </a:r>
          </a:p>
          <a:p>
            <a:pPr marL="285750" indent="-285750">
              <a:buFontTx/>
              <a:buChar char="-"/>
            </a:pPr>
            <a:r>
              <a:rPr lang="en-US" b="1" u="sng" dirty="0" smtClean="0"/>
              <a:t>mitotic spindle </a:t>
            </a:r>
            <a:r>
              <a:rPr lang="en-US" dirty="0" smtClean="0"/>
              <a:t>begins to form: microtubules radiating from the centrosomes</a:t>
            </a:r>
          </a:p>
          <a:p>
            <a:endParaRPr lang="en-US" dirty="0"/>
          </a:p>
        </p:txBody>
      </p:sp>
      <p:sp>
        <p:nvSpPr>
          <p:cNvPr id="5" name="TextBox 4"/>
          <p:cNvSpPr txBox="1"/>
          <p:nvPr/>
        </p:nvSpPr>
        <p:spPr>
          <a:xfrm>
            <a:off x="743977" y="3942820"/>
            <a:ext cx="3610933" cy="2308324"/>
          </a:xfrm>
          <a:prstGeom prst="rect">
            <a:avLst/>
          </a:prstGeom>
          <a:noFill/>
        </p:spPr>
        <p:txBody>
          <a:bodyPr wrap="square" rtlCol="0">
            <a:spAutoFit/>
          </a:bodyPr>
          <a:lstStyle/>
          <a:p>
            <a:r>
              <a:rPr lang="en-US" b="1" u="sng" dirty="0" err="1" smtClean="0"/>
              <a:t>Prometaphase</a:t>
            </a:r>
            <a:r>
              <a:rPr lang="en-US" b="1" u="sng" dirty="0" smtClean="0"/>
              <a:t> (sometimes called “late prophase”</a:t>
            </a:r>
          </a:p>
          <a:p>
            <a:pPr marL="285750" indent="-285750">
              <a:buFontTx/>
              <a:buChar char="-"/>
            </a:pPr>
            <a:r>
              <a:rPr lang="en-US" dirty="0" smtClean="0"/>
              <a:t>nuclear envelope rapidly and suddenly breaks down</a:t>
            </a:r>
          </a:p>
          <a:p>
            <a:pPr marL="285750" indent="-285750">
              <a:buFontTx/>
              <a:buChar char="-"/>
            </a:pPr>
            <a:r>
              <a:rPr lang="en-US" dirty="0" smtClean="0"/>
              <a:t>chromosomes attach to mitotic spindle at the </a:t>
            </a:r>
            <a:r>
              <a:rPr lang="en-US" b="1" u="sng" dirty="0" smtClean="0"/>
              <a:t>kinetochore</a:t>
            </a:r>
            <a:r>
              <a:rPr lang="en-US" dirty="0" smtClean="0"/>
              <a:t> (protein complex at the centromere)</a:t>
            </a:r>
            <a:endParaRPr lang="en-US" dirty="0"/>
          </a:p>
        </p:txBody>
      </p:sp>
      <p:pic>
        <p:nvPicPr>
          <p:cNvPr id="6" name="Picture 5" descr="Screen Shot 2013-01-23 at 4.13.42 PM.png"/>
          <p:cNvPicPr>
            <a:picLocks noChangeAspect="1"/>
          </p:cNvPicPr>
          <p:nvPr/>
        </p:nvPicPr>
        <p:blipFill rotWithShape="1">
          <a:blip r:embed="rId3">
            <a:extLst>
              <a:ext uri="{28A0092B-C50C-407E-A947-70E740481C1C}">
                <a14:useLocalDpi xmlns:a14="http://schemas.microsoft.com/office/drawing/2010/main" val="0"/>
              </a:ext>
            </a:extLst>
          </a:blip>
          <a:srcRect r="20157"/>
          <a:stretch/>
        </p:blipFill>
        <p:spPr>
          <a:xfrm>
            <a:off x="4626520" y="3887401"/>
            <a:ext cx="4400813" cy="2590800"/>
          </a:xfrm>
          <a:prstGeom prst="rect">
            <a:avLst/>
          </a:prstGeom>
        </p:spPr>
      </p:pic>
      <p:sp>
        <p:nvSpPr>
          <p:cNvPr id="7" name="Rectangle 6"/>
          <p:cNvSpPr/>
          <p:nvPr/>
        </p:nvSpPr>
        <p:spPr>
          <a:xfrm>
            <a:off x="8048097" y="3656580"/>
            <a:ext cx="1224045" cy="22643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06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90121" y="304917"/>
            <a:ext cx="2802670" cy="523220"/>
          </a:xfrm>
          <a:prstGeom prst="rect">
            <a:avLst/>
          </a:prstGeom>
          <a:noFill/>
        </p:spPr>
        <p:txBody>
          <a:bodyPr wrap="none" rtlCol="0">
            <a:spAutoFit/>
          </a:bodyPr>
          <a:lstStyle/>
          <a:p>
            <a:r>
              <a:rPr lang="en-US" sz="2800" dirty="0" smtClean="0"/>
              <a:t>Mitosis continued</a:t>
            </a:r>
            <a:endParaRPr lang="en-US" sz="2800" dirty="0"/>
          </a:p>
        </p:txBody>
      </p:sp>
      <p:sp>
        <p:nvSpPr>
          <p:cNvPr id="3" name="TextBox 2"/>
          <p:cNvSpPr txBox="1"/>
          <p:nvPr/>
        </p:nvSpPr>
        <p:spPr>
          <a:xfrm>
            <a:off x="504919" y="1239260"/>
            <a:ext cx="3855742" cy="2585323"/>
          </a:xfrm>
          <a:prstGeom prst="rect">
            <a:avLst/>
          </a:prstGeom>
          <a:noFill/>
        </p:spPr>
        <p:txBody>
          <a:bodyPr wrap="square" rtlCol="0">
            <a:spAutoFit/>
          </a:bodyPr>
          <a:lstStyle/>
          <a:p>
            <a:r>
              <a:rPr lang="en-US" b="1" u="sng" dirty="0" smtClean="0"/>
              <a:t>Metaphase</a:t>
            </a:r>
          </a:p>
          <a:p>
            <a:pPr marL="285750" indent="-285750">
              <a:buFontTx/>
              <a:buChar char="-"/>
            </a:pPr>
            <a:r>
              <a:rPr lang="en-US" dirty="0" smtClean="0"/>
              <a:t>chromosomes are pushed and pulled by the microtubules of the mitotic spindle </a:t>
            </a:r>
          </a:p>
          <a:p>
            <a:pPr marL="285750" indent="-285750">
              <a:buFontTx/>
              <a:buChar char="-"/>
            </a:pPr>
            <a:r>
              <a:rPr lang="en-US" dirty="0" smtClean="0"/>
              <a:t>align on the </a:t>
            </a:r>
            <a:r>
              <a:rPr lang="en-US" b="1" u="sng" dirty="0" smtClean="0"/>
              <a:t>metaphase plate</a:t>
            </a:r>
          </a:p>
          <a:p>
            <a:pPr marL="285750" indent="-285750">
              <a:buFontTx/>
              <a:buChar char="-"/>
            </a:pPr>
            <a:r>
              <a:rPr lang="en-US" dirty="0" smtClean="0"/>
              <a:t>microtubules are attached to opposite sides of each kinetochore, one per sister chromatid</a:t>
            </a:r>
          </a:p>
          <a:p>
            <a:endParaRPr lang="en-US" dirty="0"/>
          </a:p>
        </p:txBody>
      </p:sp>
      <p:sp>
        <p:nvSpPr>
          <p:cNvPr id="4" name="TextBox 3"/>
          <p:cNvSpPr txBox="1"/>
          <p:nvPr/>
        </p:nvSpPr>
        <p:spPr>
          <a:xfrm>
            <a:off x="504919" y="4222661"/>
            <a:ext cx="3718037" cy="1477328"/>
          </a:xfrm>
          <a:prstGeom prst="rect">
            <a:avLst/>
          </a:prstGeom>
          <a:noFill/>
        </p:spPr>
        <p:txBody>
          <a:bodyPr wrap="square" rtlCol="0">
            <a:spAutoFit/>
          </a:bodyPr>
          <a:lstStyle/>
          <a:p>
            <a:r>
              <a:rPr lang="en-US" b="1" u="sng" dirty="0" smtClean="0"/>
              <a:t>Anaphase</a:t>
            </a:r>
          </a:p>
          <a:p>
            <a:pPr marL="285750" indent="-285750">
              <a:buFontTx/>
              <a:buChar char="-"/>
            </a:pPr>
            <a:r>
              <a:rPr lang="en-US" dirty="0" smtClean="0"/>
              <a:t>the mitotic spindle pulls the sister chromatids apart, toward the centromeres (</a:t>
            </a:r>
            <a:r>
              <a:rPr lang="en-US" u="sng" dirty="0" smtClean="0"/>
              <a:t>spindle poles</a:t>
            </a:r>
            <a:r>
              <a:rPr lang="en-US" dirty="0" smtClean="0"/>
              <a:t>) </a:t>
            </a:r>
          </a:p>
          <a:p>
            <a:pPr marL="285750" indent="-285750">
              <a:buFontTx/>
              <a:buChar char="-"/>
            </a:pPr>
            <a:r>
              <a:rPr lang="en-US" dirty="0" smtClean="0"/>
              <a:t>spindle poles move farther apart</a:t>
            </a:r>
            <a:endParaRPr lang="en-US" dirty="0"/>
          </a:p>
        </p:txBody>
      </p:sp>
      <p:pic>
        <p:nvPicPr>
          <p:cNvPr id="5" name="Picture 4" descr="Screen Shot 2013-01-23 at 4.13.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575" y="1026496"/>
            <a:ext cx="3471192" cy="2645384"/>
          </a:xfrm>
          <a:prstGeom prst="rect">
            <a:avLst/>
          </a:prstGeom>
        </p:spPr>
      </p:pic>
      <p:pic>
        <p:nvPicPr>
          <p:cNvPr id="6" name="Picture 5" descr="Screen Shot 2013-01-23 at 4.14.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575" y="3824583"/>
            <a:ext cx="3517900" cy="2692400"/>
          </a:xfrm>
          <a:prstGeom prst="rect">
            <a:avLst/>
          </a:prstGeom>
        </p:spPr>
      </p:pic>
    </p:spTree>
    <p:extLst>
      <p:ext uri="{BB962C8B-B14F-4D97-AF65-F5344CB8AC3E}">
        <p14:creationId xmlns:p14="http://schemas.microsoft.com/office/powerpoint/2010/main" val="192976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WASPOLLED" val="1ED9C048989E434495F815B5F6A9552A"/>
  <p:tag name="TPVERSION" val="5"/>
  <p:tag name="TPFULLVERSION" val="5.3.1.3337"/>
  <p:tag name="PPTVERSION" val="15"/>
  <p:tag name="TPOS" val="2"/>
</p:tagLst>
</file>

<file path=ppt/tags/tag10.xml><?xml version="1.0" encoding="utf-8"?>
<p:tagLst xmlns:a="http://schemas.openxmlformats.org/drawingml/2006/main" xmlns:r="http://schemas.openxmlformats.org/officeDocument/2006/relationships" xmlns:p="http://schemas.openxmlformats.org/presentationml/2006/main">
  <p:tag name="TYPE" val="0"/>
  <p:tag name="COLORTYPE" val="SCHEME"/>
  <p:tag name="DEFINEDCOLORS" val="3,6,10,45,32,50,13,4,9,55,1"/>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TYPE" val="0"/>
  <p:tag name="TPCOUNTDOWNSECONDS" val="20"/>
</p:tagLst>
</file>

<file path=ppt/tags/tag12.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ags/tag13.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36AA2D05316743239D2528461CFA764C&lt;/guid&gt;&#10;        &lt;description /&gt;&#10;        &lt;date&gt;2/4/2014 10:32:39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3A8851A9A8DA46AC8A69616146004077&lt;/guid&gt;&#10;            &lt;repollguid&gt;0E0B7FDAF3664A49904B7F9A3AFD1C72&lt;/repollguid&gt;&#10;            &lt;sourceid&gt;8883BE7E3BA84ED0AD04FC526803652C&lt;/sourceid&gt;&#10;            &lt;questiontext&gt;What phase of mitosis this cell in?&lt;/questiontext&gt;&#10;            &lt;showresults&gt;True&lt;/showresults&gt;&#10;            &lt;responsegrid&gt;0&lt;/responsegrid&gt;&#10;            &lt;countdowntimer&gt;False&lt;/countdowntimer&gt;&#10;            &lt;countdowntime&gt;30&lt;/countdowntime&gt;&#10;            &lt;correctvalue&gt;1&lt;/correctvalue&gt;&#10;            &lt;incorrectvalue&gt;1&lt;/incorrectvalue&gt;&#10;            &lt;responselimit&gt;1&lt;/responselimit&gt;&#10;            &lt;bulletstyle&gt;2&lt;/bulletstyle&gt;&#10;            &lt;correctanswerindicator&gt;True&lt;/correctanswerindicator&gt;&#10;            &lt;answers&gt;&#10;                &lt;answer&gt;&#10;                    &lt;guid&gt;09CF639B7C1243E396BC16B5067D1F14&lt;/guid&gt;&#10;                    &lt;answertext&gt;Interphase&lt;/answertext&gt;&#10;                    &lt;valuetype&gt;-1&lt;/valuetype&gt;&#10;                &lt;/answer&gt;&#10;                &lt;answer&gt;&#10;                    &lt;guid&gt;E4E24B9DDF0B4B3CB449ACF7AD361BE8&lt;/guid&gt;&#10;                    &lt;answertext&gt;Prophase&lt;/answertext&gt;&#10;                    &lt;valuetype&gt;-1&lt;/valuetype&gt;&#10;                &lt;/answer&gt;&#10;                &lt;answer&gt;&#10;                    &lt;guid&gt;B3FE128D35D449A38444B06CCD40B93B&lt;/guid&gt;&#10;                    &lt;answertext&gt;Prometaphase&lt;/answertext&gt;&#10;                    &lt;valuetype&gt;-1&lt;/valuetype&gt;&#10;                &lt;/answer&gt;&#10;                &lt;answer&gt;&#10;                    &lt;guid&gt;CE3F7CD7A320477FBD4CD615FEEAE75E&lt;/guid&gt;&#10;                    &lt;answertext&gt;Metaphase&lt;/answertext&gt;&#10;                    &lt;valuetype&gt;1&lt;/valuetype&gt;&#10;                &lt;/answer&gt;&#10;                &lt;answer&gt;&#10;                    &lt;guid&gt;0DF9EBA87AE04497B6C0855B67BCAAE9&lt;/guid&gt;&#10;                    &lt;answertext&gt;Anaphase&lt;/answertext&gt;&#10;                    &lt;valuetype&gt;-1&lt;/valuetype&gt;&#10;                &lt;/answer&gt;&#10;                &lt;answer&gt;&#10;                    &lt;guid&gt;0417A6A881B147FEB291555665729F87&lt;/guid&gt;&#10;                    &lt;answertext&gt;Telophase&lt;/answertext&gt;&#10;                    &lt;valuetype&gt;-1&lt;/valuetype&gt;&#10;                &lt;/answer&gt;&#10;            &lt;/answers&gt;&#10;        &lt;/multichoice&gt;&#10;    &lt;/questions&gt;&#10;&lt;/questionlist&gt;"/>
  <p:tag name="LIVECHARTING" val="False"/>
  <p:tag name="AUTOOPENPOLL" val="True"/>
  <p:tag name="AUTOFORMATCHART" val="True"/>
  <p:tag name="RESULTS" val="What phase of mitosis this cell in?[;crlf;]69[;]70[;]69[;]False[;]33[;][;crlf;]3.55072463768116[;]4[;]0.843323856578328[;]0.711195127074144[;crlf;]0[;]-1[;]Interphase1[;]Interphase[;][;crlf;]9[;]-1[;]Prophase2[;]Prophase[;][;crlf;]20[;]-1[;]Prometaphase3[;]Prometaphase[;][;crlf;]33[;]1[;]Metaphase4[;]Metaphase[;][;crlf;]7[;]-1[;]Anaphase5[;]Anaphase[;][;crlf;]0[;]-1[;]Telophase6[;]Telophase[;]"/>
  <p:tag name="HASRESULTS" val="True"/>
</p:tagLst>
</file>

<file path=ppt/tags/tag14.xml><?xml version="1.0" encoding="utf-8"?>
<p:tagLst xmlns:a="http://schemas.openxmlformats.org/drawingml/2006/main" xmlns:r="http://schemas.openxmlformats.org/officeDocument/2006/relationships" xmlns:p="http://schemas.openxmlformats.org/presentationml/2006/main">
  <p:tag name="ZEROBASED" val="False"/>
</p:tagLst>
</file>

<file path=ppt/tags/tag15.xml><?xml version="1.0" encoding="utf-8"?>
<p:tagLst xmlns:a="http://schemas.openxmlformats.org/drawingml/2006/main" xmlns:r="http://schemas.openxmlformats.org/officeDocument/2006/relationships" xmlns:p="http://schemas.openxmlformats.org/presentationml/2006/main">
  <p:tag name="TYPE" val="0"/>
  <p:tag name="COLORTYPE" val="SCHEME"/>
  <p:tag name="DEFINEDCOLORS" val="3,6,10,45,32,50,13,4,9,55,1"/>
  <p:tag name="NUMBERFORMAT" val="0"/>
  <p:tag name="LABELFORMAT" val="0"/>
</p:tagLst>
</file>

<file path=ppt/tags/tag16.xml><?xml version="1.0" encoding="utf-8"?>
<p:tagLst xmlns:a="http://schemas.openxmlformats.org/drawingml/2006/main" xmlns:r="http://schemas.openxmlformats.org/officeDocument/2006/relationships" xmlns:p="http://schemas.openxmlformats.org/presentationml/2006/main">
  <p:tag name="TYPE" val="0"/>
  <p:tag name="TPCOUNTDOWNSECONDS" val="20"/>
</p:tagLst>
</file>

<file path=ppt/tags/tag17.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ags/tag18.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36AA2D05316743239D2528461CFA764C&lt;/guid&gt;&#10;        &lt;description /&gt;&#10;        &lt;date&gt;2/4/2014 10:32:39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5DA34C4403A439CA46D7AA3318ACA2D&lt;/guid&gt;&#10;            &lt;repollguid&gt;0E0B7FDAF3664A49904B7F9A3AFD1C72&lt;/repollguid&gt;&#10;            &lt;sourceid&gt;8883BE7E3BA84ED0AD04FC526803652C&lt;/sourceid&gt;&#10;            &lt;questiontext&gt;What phase of mitosis this cell in?&lt;/questiontext&gt;&#10;            &lt;showresults&gt;True&lt;/showresults&gt;&#10;            &lt;responsegrid&gt;0&lt;/responsegrid&gt;&#10;            &lt;countdowntimer&gt;False&lt;/countdowntimer&gt;&#10;            &lt;countdowntime&gt;30&lt;/countdowntime&gt;&#10;            &lt;correctvalue&gt;1&lt;/correctvalue&gt;&#10;            &lt;incorrectvalue&gt;1&lt;/incorrectvalue&gt;&#10;            &lt;responselimit&gt;1&lt;/responselimit&gt;&#10;            &lt;bulletstyle&gt;2&lt;/bulletstyle&gt;&#10;            &lt;correctanswerindicator&gt;True&lt;/correctanswerindicator&gt;&#10;            &lt;answers&gt;&#10;                &lt;answer&gt;&#10;                    &lt;guid&gt;09CF639B7C1243E396BC16B5067D1F14&lt;/guid&gt;&#10;                    &lt;answertext&gt;Interphase&lt;/answertext&gt;&#10;                    &lt;valuetype&gt;-1&lt;/valuetype&gt;&#10;                &lt;/answer&gt;&#10;                &lt;answer&gt;&#10;                    &lt;guid&gt;E4E24B9DDF0B4B3CB449ACF7AD361BE8&lt;/guid&gt;&#10;                    &lt;answertext&gt;Prophase&lt;/answertext&gt;&#10;                    &lt;valuetype&gt;-1&lt;/valuetype&gt;&#10;                &lt;/answer&gt;&#10;                &lt;answer&gt;&#10;                    &lt;guid&gt;B3FE128D35D449A38444B06CCD40B93B&lt;/guid&gt;&#10;                    &lt;answertext&gt;Prometaphase&lt;/answertext&gt;&#10;                    &lt;valuetype&gt;1&lt;/valuetype&gt;&#10;                &lt;/answer&gt;&#10;                &lt;answer&gt;&#10;                    &lt;guid&gt;CE3F7CD7A320477FBD4CD615FEEAE75E&lt;/guid&gt;&#10;                    &lt;answertext&gt;Metaphase&lt;/answertext&gt;&#10;                    &lt;valuetype&gt;-1&lt;/valuetype&gt;&#10;                &lt;/answer&gt;&#10;                &lt;answer&gt;&#10;                    &lt;guid&gt;0DF9EBA87AE04497B6C0855B67BCAAE9&lt;/guid&gt;&#10;                    &lt;answertext&gt;Anaphase&lt;/answertext&gt;&#10;                    &lt;valuetype&gt;-1&lt;/valuetype&gt;&#10;                &lt;/answer&gt;&#10;                &lt;answer&gt;&#10;                    &lt;guid&gt;0417A6A881B147FEB291555665729F87&lt;/guid&gt;&#10;                    &lt;answertext&gt;Telophase&lt;/answertext&gt;&#10;                    &lt;valuetype&gt;-1&lt;/valuetype&gt;&#10;                &lt;/answer&gt;&#10;            &lt;/answers&gt;&#10;        &lt;/multichoice&gt;&#10;    &lt;/questions&gt;&#10;&lt;/questionlist&gt;"/>
  <p:tag name="LIVECHARTING" val="False"/>
  <p:tag name="AUTOOPENPOLL" val="True"/>
  <p:tag name="AUTOFORMATCHART" val="True"/>
  <p:tag name="RESULTS" val="What phase of mitosis this cell in?[;crlf;]70[;]70[;]70[;]False[;]14[;][;crlf;]2.24285714285714[;]2[;]0.885368596134067[;]0.783877551020408[;crlf;]9[;]-1[;]Interphase1[;]Interphase[;][;crlf;]43[;]-1[;]Prophase2[;]Prophase[;][;crlf;]14[;]1[;]Prometaphase3[;]Prometaphase[;][;crlf;]0[;]-1[;]Metaphase4[;]Metaphase[;][;crlf;]4[;]-1[;]Anaphase5[;]Anaphase[;][;crlf;]0[;]-1[;]Telophase6[;]Telophase[;]"/>
  <p:tag name="HASRESULTS" val="True"/>
</p:tagLst>
</file>

<file path=ppt/tags/tag19.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LIVECHARTING" val="False"/>
  <p:tag name="TPQUESTIONXML" val="﻿&lt;?xml version=&quot;1.0&quot; encoding=&quot;utf-8&quot;?&gt;&#10;&lt;questionlist&gt;&#10;    &lt;properties&gt;&#10;        &lt;guid&gt;2846F19DA6614A5597BDCE6592CFC830&lt;/guid&gt;&#10;        &lt;description /&gt;&#10;        &lt;date&gt;1/31/2017 2:51:49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889E54A37EA74B1E960CF895C2F5F8B8&lt;/guid&gt;&#10;            &lt;repollguid&gt;4C35CCF5ADC04EE497B717606838A79B&lt;/repollguid&gt;&#10;            &lt;sourceid&gt;26DE8D3B606149C7A0F662EBDA8CA4C4&lt;/sourceid&gt;&#10;            &lt;questiontext&gt;What to do about JC1?&lt;/questiontext&gt;&#10;            &lt;showresults&gt;True&lt;/showresults&gt;&#10;            &lt;responsegrid&gt;0&lt;/responsegrid&gt;&#10;            &lt;countdowntimer&gt;False&lt;/countdowntimer&gt;&#10;            &lt;countdowntime&gt;30&lt;/countdowntime&gt;&#10;            &lt;correctvalue&gt;0&lt;/correctvalue&gt;&#10;            &lt;incorrectvalue&gt;0&lt;/incorrectvalue&gt;&#10;            &lt;responselimit&gt;1&lt;/responselimit&gt;&#10;            &lt;bulletstyle&gt;2&lt;/bulletstyle&gt;&#10;            &lt;correctanswerindicator&gt;True&lt;/correctanswerindicator&gt;&#10;            &lt;answers&gt;&#10;                &lt;answer&gt;&#10;                    &lt;guid&gt;666B12BDB6784C03A80AC94FE0454122&lt;/guid&gt;&#10;                    &lt;answertext&gt;add the points to the participation grade&lt;/answertext&gt;&#10;                    &lt;valuetype&gt;0&lt;/valuetype&gt;&#10;                &lt;/answer&gt;&#10;                &lt;answer&gt;&#10;                    &lt;guid&gt;9EEDAF031756451CAA1264EE2C907FE3&lt;/guid&gt;&#10;                    &lt;answertext&gt;add the points to the other JC quizzes&lt;/answertext&gt;&#10;                    &lt;valuetype&gt;0&lt;/valuetype&gt;&#10;                &lt;/answer&gt;&#10;                &lt;answer&gt;&#10;                    &lt;guid&gt;21DAF4F3A2E040388C5D3FB6C5CFD0AD&lt;/guid&gt;&#10;                    &lt;answertext&gt;Make up the JC during the conference after exam 2&lt;/answertext&gt;&#10;                    &lt;valuetype&gt;0&lt;/valuetype&gt;&#10;                &lt;/answer&gt;&#10;            &lt;/answers&gt;&#10;        &lt;/multichoice&gt;&#10;    &lt;/questions&gt;&#10;&lt;/questionlist&gt;"/>
  <p:tag name="AUTOOPENPOLL" val="True"/>
  <p:tag name="AUTOFORMATCHART" val="True"/>
  <p:tag name="RESULTS" val="What to do about JC1?[;crlf;]70[;]70[;]70[;]False[;]0[;][;crlf;]1.27142857142857[;]1[;]0.558606137029061[;]0.312040816326531[;crlf;]55[;]0[;]add the points to the participation grade1[;]add the points to the participation grade[;][;crlf;]11[;]0[;]add the points to the other JC quizzes2[;]add the points to the other JC quizzes[;][;crlf;]4[;]0[;]Make up the JC during the conference after exam 23[;]Make up the JC during the conference after exam 2[;]"/>
  <p:tag name="HASRESULTS" val="True"/>
</p:tagLst>
</file>

<file path=ppt/tags/tag20.xml><?xml version="1.0" encoding="utf-8"?>
<p:tagLst xmlns:a="http://schemas.openxmlformats.org/drawingml/2006/main" xmlns:r="http://schemas.openxmlformats.org/officeDocument/2006/relationships" xmlns:p="http://schemas.openxmlformats.org/presentationml/2006/main">
  <p:tag name="TYPE" val="0"/>
  <p:tag name="COLORTYPE" val="SCHEME"/>
  <p:tag name="DEFINEDCOLORS" val="3,6,10,45,32,50,13,4,9,55,1"/>
  <p:tag name="NUMBERFORMAT" val="0"/>
  <p:tag name="LABELFORMAT" val="0"/>
</p:tagLst>
</file>

<file path=ppt/tags/tag21.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ags/tag22.xml><?xml version="1.0" encoding="utf-8"?>
<p:tagLst xmlns:a="http://schemas.openxmlformats.org/drawingml/2006/main" xmlns:r="http://schemas.openxmlformats.org/officeDocument/2006/relationships" xmlns:p="http://schemas.openxmlformats.org/presentationml/2006/main">
  <p:tag name="TYPE" val="0"/>
  <p:tag name="TPCOUNTDOWNSECONDS" val="20"/>
</p:tagLst>
</file>

<file path=ppt/tags/tag23.xml><?xml version="1.0" encoding="utf-8"?>
<p:tagLst xmlns:a="http://schemas.openxmlformats.org/drawingml/2006/main" xmlns:r="http://schemas.openxmlformats.org/officeDocument/2006/relationships" xmlns:p="http://schemas.openxmlformats.org/presentationml/2006/main">
  <p:tag name="TYPE" val="MultiChoiceSlide"/>
  <p:tag name="LIVECHARTING" val="False"/>
  <p:tag name="TPQUESTIONXML" val="﻿&lt;?xml version=&quot;1.0&quot; encoding=&quot;utf-8&quot;?&gt;&#10;&lt;questionlist&gt;&#10;    &lt;properties&gt;&#10;        &lt;guid&gt;FC86EFA84649446F836C0D839B7A7C8D&lt;/guid&gt;&#10;        &lt;description /&gt;&#10;        &lt;date&gt;2/4/2014 2:44:54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1B88E8CF1D342D28A936209BE1265E9&lt;/guid&gt;&#10;            &lt;repollguid&gt;B629455D39DF4269B43579F24F051EE9&lt;/repollguid&gt;&#10;            &lt;sourceid&gt;05CFF46CF520409EBFD22CB9B3F775A9&lt;/sourceid&gt;&#10;            &lt;questiontext&gt;In Prophase I, a human meiocyte is:&lt;/questiontext&gt;&#10;            &lt;showresults&gt;True&lt;/showresults&gt;&#10;            &lt;responsegrid&gt;0&lt;/responsegrid&gt;&#10;            &lt;countdowntimer&gt;False&lt;/countdowntimer&gt;&#10;            &lt;countdowntime&gt;30&lt;/countdowntime&gt;&#10;            &lt;correctvalue&gt;1&lt;/correctvalue&gt;&#10;            &lt;incorrectvalue&gt;1&lt;/incorrectvalue&gt;&#10;            &lt;responselimit&gt;1&lt;/responselimit&gt;&#10;            &lt;bulletstyle&gt;2&lt;/bulletstyle&gt;&#10;            &lt;correctanswerindicator&gt;True&lt;/correctanswerindicator&gt;&#10;            &lt;answers&gt;&#10;                &lt;answer&gt;&#10;                    &lt;guid&gt;DB500BF935CB42D9B1045109E10FF02C&lt;/guid&gt;&#10;                    &lt;answertext&gt;4n, diploid&lt;/answertext&gt;&#10;                    &lt;valuetype&gt;1&lt;/valuetype&gt;&#10;                &lt;/answer&gt;&#10;                &lt;answer&gt;&#10;                    &lt;guid&gt;98F941AA509E4234B2754F7A9F06E23B&lt;/guid&gt;&#10;                    &lt;answertext&gt;4n, haploid&lt;/answertext&gt;&#10;                    &lt;valuetype&gt;-1&lt;/valuetype&gt;&#10;                &lt;/answer&gt;&#10;                &lt;answer&gt;&#10;                    &lt;guid&gt;3891931996724243908C92F40317FB40&lt;/guid&gt;&#10;                    &lt;answertext&gt;2n, diploid&lt;/answertext&gt;&#10;                    &lt;valuetype&gt;-1&lt;/valuetype&gt;&#10;                &lt;/answer&gt;&#10;                &lt;answer&gt;&#10;                    &lt;guid&gt;84EF16C4CA274B9380241AFAB8B280B1&lt;/guid&gt;&#10;                    &lt;answertext&gt;2n, haploid&lt;/answertext&gt;&#10;                    &lt;valuetype&gt;-1&lt;/valuetype&gt;&#10;                &lt;/answer&gt;&#10;                &lt;answer&gt;&#10;                    &lt;guid&gt;57882176E3EC48E5AA0F1944083079F7&lt;/guid&gt;&#10;                    &lt;answertext&gt;n, diploid&lt;/answertext&gt;&#10;                    &lt;valuetype&gt;-1&lt;/valuetype&gt;&#10;                &lt;/answer&gt;&#10;                &lt;answer&gt;&#10;                    &lt;guid&gt;E523CC4393204EE8AD4DC79A7173CC3A&lt;/guid&gt;&#10;                    &lt;answertext&gt;n, haploid&lt;/answertext&gt;&#10;                    &lt;valuetype&gt;-1&lt;/valuetype&gt;&#10;                &lt;/answer&gt;&#10;            &lt;/answers&gt;&#10;        &lt;/multichoice&gt;&#10;    &lt;/questions&gt;&#10;&lt;/questionlist&gt;"/>
  <p:tag name="AUTOOPENPOLL" val="True"/>
  <p:tag name="AUTOFORMATCHART" val="True"/>
  <p:tag name="RESULTS" val="In Prophase I, a human meiocyte is:[;crlf;]70[;]70[;]70[;]False[;]46[;][;crlf;]1.77142857142857[;]1[;]1.160928551652[;]1.34775510204082[;crlf;]46[;]1[;]4n, diploid1[;]4n, diploid[;][;crlf;]1[;]-1[;]4n, haploid2[;]4n, haploid[;][;crlf;]19[;]-1[;]2n, diploid3[;]2n, diploid[;][;crlf;]2[;]-1[;]2n, haploid4[;]2n, haploid[;][;crlf;]1[;]-1[;]n, diploid5[;]n, diploid[;][;crlf;]1[;]-1[;]n, haploid6[;]n, haploid[;]"/>
  <p:tag name="HASRESULTS" val="True"/>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LABELFORMAT" val="0"/>
  <p:tag name="NUMBERFORMAT" val="0"/>
</p:tagLst>
</file>

<file path=ppt/tags/tag26.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ags/tag27.xml><?xml version="1.0" encoding="utf-8"?>
<p:tagLst xmlns:a="http://schemas.openxmlformats.org/drawingml/2006/main" xmlns:r="http://schemas.openxmlformats.org/officeDocument/2006/relationships" xmlns:p="http://schemas.openxmlformats.org/presentationml/2006/main">
  <p:tag name="TYPE" val="MultiChoiceSlide"/>
  <p:tag name="LIVECHARTING" val="False"/>
  <p:tag name="TPQUESTIONXML" val="﻿&lt;?xml version=&quot;1.0&quot; encoding=&quot;utf-8&quot;?&gt;&#10;&lt;questionlist&gt;&#10;    &lt;properties&gt;&#10;        &lt;guid&gt;FC86EFA84649446F836C0D839B7A7C8D&lt;/guid&gt;&#10;        &lt;description /&gt;&#10;        &lt;date&gt;2/4/2014 2:44:54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9E803E6FF4B84AF29ED0B137A978714E&lt;/guid&gt;&#10;            &lt;repollguid&gt;B629455D39DF4269B43579F24F051EE9&lt;/repollguid&gt;&#10;            &lt;sourceid&gt;05CFF46CF520409EBFD22CB9B3F775A9&lt;/sourceid&gt;&#10;            &lt;questiontext&gt;In Prophase II, a human meiocyte is:&lt;/questiontext&gt;&#10;            &lt;showresults&gt;True&lt;/showresults&gt;&#10;            &lt;responsegrid&gt;0&lt;/responsegrid&gt;&#10;            &lt;countdowntimer&gt;False&lt;/countdowntimer&gt;&#10;            &lt;countdowntime&gt;30&lt;/countdowntime&gt;&#10;            &lt;correctvalue&gt;1&lt;/correctvalue&gt;&#10;            &lt;incorrectvalue&gt;1&lt;/incorrectvalue&gt;&#10;            &lt;responselimit&gt;1&lt;/responselimit&gt;&#10;            &lt;bulletstyle&gt;2&lt;/bulletstyle&gt;&#10;            &lt;correctanswerindicator&gt;True&lt;/correctanswerindicator&gt;&#10;            &lt;answers&gt;&#10;                &lt;answer&gt;&#10;                    &lt;guid&gt;DB500BF935CB42D9B1045109E10FF02C&lt;/guid&gt;&#10;                    &lt;answertext&gt;4n, diploid&lt;/answertext&gt;&#10;                    &lt;valuetype&gt;-1&lt;/valuetype&gt;&#10;                &lt;/answer&gt;&#10;                &lt;answer&gt;&#10;                    &lt;guid&gt;98F941AA509E4234B2754F7A9F06E23B&lt;/guid&gt;&#10;                    &lt;answertext&gt;4n, haploid&lt;/answertext&gt;&#10;                    &lt;valuetype&gt;-1&lt;/valuetype&gt;&#10;                &lt;/answer&gt;&#10;                &lt;answer&gt;&#10;                    &lt;guid&gt;3891931996724243908C92F40317FB40&lt;/guid&gt;&#10;                    &lt;answertext&gt;2n, diploid&lt;/answertext&gt;&#10;                    &lt;valuetype&gt;-1&lt;/valuetype&gt;&#10;                &lt;/answer&gt;&#10;                &lt;answer&gt;&#10;                    &lt;guid&gt;84EF16C4CA274B9380241AFAB8B280B1&lt;/guid&gt;&#10;                    &lt;answertext&gt;2n, haploid&lt;/answertext&gt;&#10;                    &lt;valuetype&gt;1&lt;/valuetype&gt;&#10;                &lt;/answer&gt;&#10;                &lt;answer&gt;&#10;                    &lt;guid&gt;57882176E3EC48E5AA0F1944083079F7&lt;/guid&gt;&#10;                    &lt;answertext&gt;n, diploid&lt;/answertext&gt;&#10;                    &lt;valuetype&gt;-1&lt;/valuetype&gt;&#10;                &lt;/answer&gt;&#10;                &lt;answer&gt;&#10;                    &lt;guid&gt;E523CC4393204EE8AD4DC79A7173CC3A&lt;/guid&gt;&#10;                    &lt;answertext&gt;n, haploid&lt;/answertext&gt;&#10;                    &lt;valuetype&gt;-1&lt;/valuetype&gt;&#10;                &lt;/answer&gt;&#10;            &lt;/answers&gt;&#10;        &lt;/multichoice&gt;&#10;    &lt;/questions&gt;&#10;&lt;/questionlist&gt;"/>
  <p:tag name="AUTOOPENPOLL" val="True"/>
  <p:tag name="AUTOFORMATCHART" val="True"/>
  <p:tag name="RESULTS" val="In Prophase II, a human meiocyte is:[;crlf;]70[;]70[;]70[;]False[;]38[;][;crlf;]3.57142857142857[;]4[;]0.728431359084684[;]0.530612244897959[;crlf;]0[;]-1[;]4n, diploid1[;]4n, diploid[;][;crlf;]4[;]-1[;]4n, haploid2[;]4n, haploid[;][;crlf;]26[;]-1[;]2n, diploid3[;]2n, diploid[;][;crlf;]38[;]1[;]2n, haploid4[;]2n, haploid[;][;crlf;]0[;]-1[;]n, diploid5[;]n, diploid[;][;crlf;]2[;]-1[;]n, haploid6[;]n, haploid[;]"/>
  <p:tag name="HASRESULTS" val="True"/>
</p:tagLst>
</file>

<file path=ppt/tags/tag28.xml><?xml version="1.0" encoding="utf-8"?>
<p:tagLst xmlns:a="http://schemas.openxmlformats.org/drawingml/2006/main" xmlns:r="http://schemas.openxmlformats.org/officeDocument/2006/relationships" xmlns:p="http://schemas.openxmlformats.org/presentationml/2006/main">
  <p:tag name="ZEROBASED" val="False"/>
</p:tagLst>
</file>

<file path=ppt/tags/tag2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LABELFORMAT" val="0"/>
  <p:tag name="NUMBER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ags/tag31.xml><?xml version="1.0" encoding="utf-8"?>
<p:tagLst xmlns:a="http://schemas.openxmlformats.org/drawingml/2006/main" xmlns:r="http://schemas.openxmlformats.org/officeDocument/2006/relationships" xmlns:p="http://schemas.openxmlformats.org/presentationml/2006/main">
  <p:tag name="TYPE" val="MultiChoiceSlide"/>
  <p:tag name="LIVECHARTING" val="False"/>
  <p:tag name="TPQUESTIONXML" val="﻿&lt;?xml version=&quot;1.0&quot; encoding=&quot;utf-8&quot;?&gt;&#10;&lt;questionlist&gt;&#10;    &lt;properties&gt;&#10;        &lt;guid&gt;FC86EFA84649446F836C0D839B7A7C8D&lt;/guid&gt;&#10;        &lt;description /&gt;&#10;        &lt;date&gt;2/4/2014 2:44:54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F937516E90A24B31993289508E9C2716&lt;/guid&gt;&#10;            &lt;repollguid&gt;B629455D39DF4269B43579F24F051EE9&lt;/repollguid&gt;&#10;            &lt;sourceid&gt;05CFF46CF520409EBFD22CB9B3F775A9&lt;/sourceid&gt;&#10;            &lt;questiontext&gt;In Telophase II, a human meiocyte is:&lt;/questiontext&gt;&#10;            &lt;showresults&gt;True&lt;/showresults&gt;&#10;            &lt;responsegrid&gt;0&lt;/responsegrid&gt;&#10;            &lt;countdowntimer&gt;False&lt;/countdowntimer&gt;&#10;            &lt;countdowntime&gt;30&lt;/countdowntime&gt;&#10;            &lt;correctvalue&gt;1&lt;/correctvalue&gt;&#10;            &lt;incorrectvalue&gt;1&lt;/incorrectvalue&gt;&#10;            &lt;responselimit&gt;1&lt;/responselimit&gt;&#10;            &lt;bulletstyle&gt;2&lt;/bulletstyle&gt;&#10;            &lt;correctanswerindicator&gt;True&lt;/correctanswerindicator&gt;&#10;            &lt;answers&gt;&#10;                &lt;answer&gt;&#10;                    &lt;guid&gt;DB500BF935CB42D9B1045109E10FF02C&lt;/guid&gt;&#10;                    &lt;answertext&gt;4n, diploid&lt;/answertext&gt;&#10;                    &lt;valuetype&gt;-1&lt;/valuetype&gt;&#10;                &lt;/answer&gt;&#10;                &lt;answer&gt;&#10;                    &lt;guid&gt;98F941AA509E4234B2754F7A9F06E23B&lt;/guid&gt;&#10;                    &lt;answertext&gt;4n, haploid&lt;/answertext&gt;&#10;                    &lt;valuetype&gt;-1&lt;/valuetype&gt;&#10;                &lt;/answer&gt;&#10;                &lt;answer&gt;&#10;                    &lt;guid&gt;3891931996724243908C92F40317FB40&lt;/guid&gt;&#10;                    &lt;answertext&gt;2n, diploid&lt;/answertext&gt;&#10;                    &lt;valuetype&gt;-1&lt;/valuetype&gt;&#10;                &lt;/answer&gt;&#10;                &lt;answer&gt;&#10;                    &lt;guid&gt;84EF16C4CA274B9380241AFAB8B280B1&lt;/guid&gt;&#10;                    &lt;answertext&gt;2n, haploid&lt;/answertext&gt;&#10;                    &lt;valuetype&gt;-1&lt;/valuetype&gt;&#10;                &lt;/answer&gt;&#10;                &lt;answer&gt;&#10;                    &lt;guid&gt;57882176E3EC48E5AA0F1944083079F7&lt;/guid&gt;&#10;                    &lt;answertext&gt;n, diploid&lt;/answertext&gt;&#10;                    &lt;valuetype&gt;-1&lt;/valuetype&gt;&#10;                &lt;/answer&gt;&#10;                &lt;answer&gt;&#10;                    &lt;guid&gt;E523CC4393204EE8AD4DC79A7173CC3A&lt;/guid&gt;&#10;                    &lt;answertext&gt;n, haploid&lt;/answertext&gt;&#10;                    &lt;valuetype&gt;1&lt;/valuetype&gt;&#10;                &lt;/answer&gt;&#10;            &lt;/answers&gt;&#10;        &lt;/multichoice&gt;&#10;    &lt;/questions&gt;&#10;&lt;/questionlist&gt;"/>
  <p:tag name="AUTOOPENPOLL" val="True"/>
  <p:tag name="AUTOFORMATCHART" val="True"/>
  <p:tag name="RESULTS" val="In Telophase II, a human meiocyte is:[;crlf;]69[;]70[;]69[;]False[;]60[;][;crlf;]5.6231884057971[;]6[;]1.02294614695776[;]1.04641881957572[;crlf;]0[;]-1[;]4n, diploid1[;]4n, diploid[;][;crlf;]2[;]-1[;]4n, haploid2[;]4n, haploid[;][;crlf;]5[;]-1[;]2n, diploid3[;]2n, diploid[;][;crlf;]1[;]-1[;]2n, haploid4[;]2n, haploid[;][;crlf;]1[;]-1[;]n, diploid5[;]n, diploid[;][;crlf;]60[;]1[;]n, haploid6[;]n, haploid[;]"/>
  <p:tag name="HASRESULTS" val="True"/>
</p:tagLst>
</file>

<file path=ppt/tags/tag32.xml><?xml version="1.0" encoding="utf-8"?>
<p:tagLst xmlns:a="http://schemas.openxmlformats.org/drawingml/2006/main" xmlns:r="http://schemas.openxmlformats.org/officeDocument/2006/relationships" xmlns:p="http://schemas.openxmlformats.org/presentationml/2006/main">
  <p:tag name="ZEROBASED" val="False"/>
</p:tagLst>
</file>

<file path=ppt/tags/tag3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LABELFORMAT" val="0"/>
  <p:tag name="NUMBERFORMAT" val="0"/>
</p:tagLst>
</file>

<file path=ppt/tags/tag34.xml><?xml version="1.0" encoding="utf-8"?>
<p:tagLst xmlns:a="http://schemas.openxmlformats.org/drawingml/2006/main" xmlns:r="http://schemas.openxmlformats.org/officeDocument/2006/relationships" xmlns:p="http://schemas.openxmlformats.org/presentationml/2006/main">
  <p:tag name="ISCAI" val="True"/>
  <p:tag name="TYPE" val="1"/>
</p:tagLst>
</file>

<file path=ppt/tags/tag35.xml><?xml version="1.0" encoding="utf-8"?>
<p:tagLst xmlns:a="http://schemas.openxmlformats.org/drawingml/2006/main" xmlns:r="http://schemas.openxmlformats.org/officeDocument/2006/relationships" xmlns:p="http://schemas.openxmlformats.org/presentationml/2006/main">
  <p:tag name="TYPE" val="NumericSlide"/>
  <p:tag name="HASRESULTS" val="False"/>
  <p:tag name="TPQUESTIONXML" val="﻿&lt;?xml version=&quot;1.0&quot; encoding=&quot;utf-8&quot;?&gt;&#10;&lt;questionlist&gt;&#10;    &lt;properties&gt;&#10;        &lt;guid&gt;2328614474C24371B612D533C32191F4&lt;/guid&gt;&#10;        &lt;description /&gt;&#10;        &lt;date&gt;2/2/2016 11:20:31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numeric&gt;&#10;            &lt;guid&gt;57315429BD7D402597CB6B27937FC30A&lt;/guid&gt;&#10;            &lt;repollguid&gt;20F8B1D77DF541AA8534C5C7553A49D4&lt;/repollguid&gt;&#10;            &lt;sourceid&gt;0AC4623DA5514F2E98FA716B850F2653&lt;/sourceid&gt;&#10;            &lt;questiontext&gt;In meerkats, the diploid chromosome number is 36. How many possible different types of sperm could a male meerkat produce just by independent assortment of chromosomes?&lt;/questiontext&gt;&#10;            &lt;showresults&gt;True&lt;/showresults&gt;&#10;            &lt;responsegrid&gt;0&lt;/responsegrid&gt;&#10;            &lt;countdowntimer&gt;False&lt;/countdowntimer&gt;&#10;            &lt;countdowntime&gt;30&lt;/countdowntime&gt;&#10;            &lt;correctvalue&gt;1&lt;/correctvalue&gt;&#10;            &lt;incorrectvalue&gt;1&lt;/incorrectvalue&gt;&#10;            &lt;correctanswerindicator&gt;True&lt;/correctanswerindicator&gt;&#10;            &lt;acceptablevalue&gt;262144&lt;/acceptablevalue&gt;&#10;            &lt;numericvaluetype&gt;1&lt;/numericvaluetype&gt;&#10;        &lt;/numeric&gt;&#10;    &lt;/questions&gt;&#10;&lt;/questionlist&gt;"/>
  <p:tag name="AUTOOPENPOLL" val="True"/>
  <p:tag name="AUTOFORMATCHART" val="True"/>
</p:tagLst>
</file>

<file path=ppt/tags/tag3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0"/>
  <p:tag name="COLORTYPE" val="SCHEME"/>
</p:tagLst>
</file>

<file path=ppt/tags/tag4.xml><?xml version="1.0" encoding="utf-8"?>
<p:tagLst xmlns:a="http://schemas.openxmlformats.org/drawingml/2006/main" xmlns:r="http://schemas.openxmlformats.org/officeDocument/2006/relationships" xmlns:p="http://schemas.openxmlformats.org/presentationml/2006/main">
  <p:tag name="TYPE" val="0"/>
  <p:tag name="COLORTYPE" val="SCHEME"/>
  <p:tag name="DEFINEDCOLORS" val="3,6,10,45,32,50,13,4,9,55,1"/>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TYPE" val="MultiChoiceSlide"/>
  <p:tag name="LIVECHARTING" val="False"/>
  <p:tag name="TPQUESTIONXML" val="﻿&lt;?xml version=&quot;1.0&quot; encoding=&quot;utf-8&quot;?&gt;&#10;&lt;questionlist&gt;&#10;    &lt;properties&gt;&#10;        &lt;guid&gt;3125F769D7A74BEF8267AF358CFABB69&lt;/guid&gt;&#10;        &lt;description /&gt;&#10;        &lt;date&gt;2/2/2016 11:55:3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CE924A5532834E2D9D718225BD003E72&lt;/guid&gt;&#10;            &lt;repollguid&gt;A10942DAB94644758E8BC579145AFC82&lt;/repollguid&gt;&#10;            &lt;sourceid&gt;AD11AEBAE99347359F1FC3AF3A861D78&lt;/sourceid&gt;&#10;            &lt;questiontext&gt;Have you studied mitosis and meiosis?&lt;/questiontext&gt;&#10;            &lt;showresults&gt;True&lt;/showresults&gt;&#10;            &lt;responsegrid&gt;0&lt;/responsegrid&gt;&#10;            &lt;countdowntimer&gt;False&lt;/countdowntimer&gt;&#10;            &lt;countdowntime&gt;30&lt;/countdowntime&gt;&#10;            &lt;correctvalue&gt;1&lt;/correctvalue&gt;&#10;            &lt;incorrectvalue&gt;1&lt;/incorrectvalue&gt;&#10;            &lt;responselimit&gt;1&lt;/responselimit&gt;&#10;            &lt;bulletstyle&gt;2&lt;/bulletstyle&gt;&#10;            &lt;correctanswerindicator&gt;True&lt;/correctanswerindicator&gt;&#10;            &lt;answers&gt;&#10;                &lt;answer&gt;&#10;                    &lt;guid&gt;CBC65D522D3F43B1A857628FFAADBCA5&lt;/guid&gt;&#10;                    &lt;answertext&gt;Yes, many times, I’m very comfortable with this content&lt;/answertext&gt;&#10;                    &lt;valuetype&gt;0&lt;/valuetype&gt;&#10;                &lt;/answer&gt;&#10;                &lt;answer&gt;&#10;                    &lt;guid&gt;D758BCEA11924CD38E968E77A6C8A452&lt;/guid&gt;&#10;                    &lt;answertext&gt;Yes, but only once or twice and I’m a bit rusty&lt;/answertext&gt;&#10;                    &lt;valuetype&gt;0&lt;/valuetype&gt;&#10;                &lt;/answer&gt;&#10;                &lt;answer&gt;&#10;                    &lt;guid&gt;54F5D89C87644834984AFF21481F87FF&lt;/guid&gt;&#10;                    &lt;answertext&gt;No, never before today&lt;/answertext&gt;&#10;                    &lt;valuetype&gt;0&lt;/valuetype&gt;&#10;                &lt;/answer&gt;&#10;            &lt;/answers&gt;&#10;        &lt;/multichoice&gt;&#10;    &lt;/questions&gt;&#10;&lt;/questionlist&gt;"/>
  <p:tag name="AUTOOPENPOLL" val="True"/>
  <p:tag name="AUTOFORMATCHART" val="True"/>
  <p:tag name="RESULTS" val="Have you studied mitosis and meiosis?[;crlf;]69[;]70[;]69[;]False[;]0[;][;crlf;]1.68115942028985[;]2[;]0.496151964307933[;]0.24616677168662[;crlf;]23[;]0[;]Yes, many times, I’m very comfortable with this content1[;]Yes, many times, I’m very comfortable with this content[;][;crlf;]45[;]0[;]Yes, but only once or twice and I’m a bit rusty2[;]Yes, but only once or twice and I’m a bit rusty[;][;crlf;]1[;]0[;]No, never before today3[;]No, never before today[;]"/>
  <p:tag name="HASRESULTS" val="Tru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NUMBERFORMAT" val="0"/>
  <p:tag name="LABELFORMAT" val="0"/>
  <p:tag name="COLORTYPE" val="SCHEME"/>
</p:tagLst>
</file>

<file path=ppt/tags/tag8.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36AA2D05316743239D2528461CFA764C&lt;/guid&gt;&#10;        &lt;description /&gt;&#10;        &lt;date&gt;2/4/2014 10:32:39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D91771EBC36746818B14D288F7E3CDFF&lt;/guid&gt;&#10;            &lt;repollguid&gt;0E0B7FDAF3664A49904B7F9A3AFD1C72&lt;/repollguid&gt;&#10;            &lt;sourceid&gt;8883BE7E3BA84ED0AD04FC526803652C&lt;/sourceid&gt;&#10;            &lt;questiontext&gt;What phase of mitosis this cell in?&lt;/questiontext&gt;&#10;            &lt;showresults&gt;True&lt;/showresults&gt;&#10;            &lt;responsegrid&gt;0&lt;/responsegrid&gt;&#10;            &lt;countdowntimer&gt;False&lt;/countdowntimer&gt;&#10;            &lt;countdowntime&gt;30&lt;/countdowntime&gt;&#10;            &lt;correctvalue&gt;1&lt;/correctvalue&gt;&#10;            &lt;incorrectvalue&gt;1&lt;/incorrectvalue&gt;&#10;            &lt;responselimit&gt;1&lt;/responselimit&gt;&#10;            &lt;bulletstyle&gt;2&lt;/bulletstyle&gt;&#10;            &lt;correctanswerindicator&gt;True&lt;/correctanswerindicator&gt;&#10;            &lt;answers&gt;&#10;                &lt;answer&gt;&#10;                    &lt;guid&gt;09CF639B7C1243E396BC16B5067D1F14&lt;/guid&gt;&#10;                    &lt;answertext&gt;Interphase&lt;/answertext&gt;&#10;                    &lt;valuetype&gt;-1&lt;/valuetype&gt;&#10;                &lt;/answer&gt;&#10;                &lt;answer&gt;&#10;                    &lt;guid&gt;E4E24B9DDF0B4B3CB449ACF7AD361BE8&lt;/guid&gt;&#10;                    &lt;answertext&gt;Prophase&lt;/answertext&gt;&#10;                    &lt;valuetype&gt;-1&lt;/valuetype&gt;&#10;                &lt;/answer&gt;&#10;                &lt;answer&gt;&#10;                    &lt;guid&gt;B3FE128D35D449A38444B06CCD40B93B&lt;/guid&gt;&#10;                    &lt;answertext&gt;Prometaphase&lt;/answertext&gt;&#10;                    &lt;valuetype&gt;-1&lt;/valuetype&gt;&#10;                &lt;/answer&gt;&#10;                &lt;answer&gt;&#10;                    &lt;guid&gt;CE3F7CD7A320477FBD4CD615FEEAE75E&lt;/guid&gt;&#10;                    &lt;answertext&gt;Metaphase&lt;/answertext&gt;&#10;                    &lt;valuetype&gt;-1&lt;/valuetype&gt;&#10;                &lt;/answer&gt;&#10;                &lt;answer&gt;&#10;                    &lt;guid&gt;0DF9EBA87AE04497B6C0855B67BCAAE9&lt;/guid&gt;&#10;                    &lt;answertext&gt;Anaphase&lt;/answertext&gt;&#10;                    &lt;valuetype&gt;-1&lt;/valuetype&gt;&#10;                &lt;/answer&gt;&#10;                &lt;answer&gt;&#10;                    &lt;guid&gt;0417A6A881B147FEB291555665729F87&lt;/guid&gt;&#10;                    &lt;answertext&gt;Telophase&lt;/answertext&gt;&#10;                    &lt;valuetype&gt;1&lt;/valuetype&gt;&#10;                &lt;/answer&gt;&#10;            &lt;/answers&gt;&#10;        &lt;/multichoice&gt;&#10;    &lt;/questions&gt;&#10;&lt;/questionlist&gt;"/>
  <p:tag name="LIVECHARTING" val="False"/>
  <p:tag name="AUTOOPENPOLL" val="True"/>
  <p:tag name="AUTOFORMATCHART" val="True"/>
  <p:tag name="RESULTS" val="What phase of mitosis this cell in?[;crlf;]67[;]70[;]67[;]False[;]49[;][;crlf;]5.6865671641791[;]6[;]0.552037074892744[;]0.304744932056137[;crlf;]0[;]-1[;]Interphase1[;]Interphase[;][;crlf;]0[;]-1[;]Prophase2[;]Prophase[;][;crlf;]0[;]-1[;]Prometaphase3[;]Prometaphase[;][;crlf;]3[;]-1[;]Metaphase4[;]Metaphase[;][;crlf;]15[;]-1[;]Anaphase5[;]Anaphase[;][;crlf;]49[;]1[;]Telophase6[;]Telophase[;]"/>
  <p:tag name="HASRESULTS" val="Tru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2610</TotalTime>
  <Words>1327</Words>
  <Application>Microsoft Office PowerPoint</Application>
  <PresentationFormat>On-screen Show (4:3)</PresentationFormat>
  <Paragraphs>222</Paragraphs>
  <Slides>32</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32</vt:i4>
      </vt:variant>
    </vt:vector>
  </HeadingPairs>
  <TitlesOfParts>
    <vt:vector size="40" baseType="lpstr">
      <vt:lpstr>ＭＳ Ｐゴシック</vt:lpstr>
      <vt:lpstr>Arial</vt:lpstr>
      <vt:lpstr>Arial Rounded MT Bold</vt:lpstr>
      <vt:lpstr>Calibri</vt:lpstr>
      <vt:lpstr>Tahoma</vt:lpstr>
      <vt:lpstr>Office Theme</vt:lpstr>
      <vt:lpstr>Microsoft Graph Chart</vt:lpstr>
      <vt:lpstr>Chart</vt:lpstr>
      <vt:lpstr>PowerPoint Presentation</vt:lpstr>
      <vt:lpstr>What to do about JC1?</vt:lpstr>
      <vt:lpstr>Today’s Learning Objectives</vt:lpstr>
      <vt:lpstr>Have you studied mitosis and meiosis?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Below are fluorescence microscopy images of dividing breast cancer cells. What phase of mitosis is each cell in? (Be prepared to defend your choices! What features of the image support your conclusion?)</vt:lpstr>
      <vt:lpstr>What phase of mitosis this cell in? </vt:lpstr>
      <vt:lpstr>What phase of mitosis this cell in? </vt:lpstr>
      <vt:lpstr>What phase of mitosis this cell 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Prophase I, a human meiocyte is:</vt:lpstr>
      <vt:lpstr>In Prophase II, a human meiocyte is:</vt:lpstr>
      <vt:lpstr>In Telophase II, a human meiocyte is:</vt:lpstr>
      <vt:lpstr>Meiosis generates variation in two distinct and important ways</vt:lpstr>
      <vt:lpstr>PowerPoint Presentation</vt:lpstr>
      <vt:lpstr>Meiosis generates variation in two distinct and important ways</vt:lpstr>
      <vt:lpstr>PowerPoint Presentation</vt:lpstr>
      <vt:lpstr>In meerkats, the diploid chromosome number is 36. How many possible different types of sperm could a male meerkat produce just by independent assortment of chromosomes?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8</dc:title>
  <dc:creator>Natalie Farny</dc:creator>
  <cp:lastModifiedBy>Farny, Natalie</cp:lastModifiedBy>
  <cp:revision>77</cp:revision>
  <dcterms:created xsi:type="dcterms:W3CDTF">2013-01-23T19:24:29Z</dcterms:created>
  <dcterms:modified xsi:type="dcterms:W3CDTF">2017-01-31T20:52:09Z</dcterms:modified>
</cp:coreProperties>
</file>